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1" r:id="rId4"/>
    <p:sldMasterId id="2147483692" r:id="rId5"/>
    <p:sldMasterId id="2147483693" r:id="rId6"/>
  </p:sldMasterIdLst>
  <p:notesMasterIdLst>
    <p:notesMasterId r:id="rId35"/>
  </p:notesMasterIdLst>
  <p:sldIdLst>
    <p:sldId id="256" r:id="rId7"/>
    <p:sldId id="257" r:id="rId8"/>
    <p:sldId id="283" r:id="rId9"/>
    <p:sldId id="263" r:id="rId10"/>
    <p:sldId id="266" r:id="rId11"/>
    <p:sldId id="279" r:id="rId12"/>
    <p:sldId id="278" r:id="rId13"/>
    <p:sldId id="280" r:id="rId14"/>
    <p:sldId id="281" r:id="rId15"/>
    <p:sldId id="284" r:id="rId16"/>
    <p:sldId id="262" r:id="rId17"/>
    <p:sldId id="268" r:id="rId18"/>
    <p:sldId id="269" r:id="rId19"/>
    <p:sldId id="270" r:id="rId20"/>
    <p:sldId id="259" r:id="rId21"/>
    <p:sldId id="264" r:id="rId22"/>
    <p:sldId id="265" r:id="rId23"/>
    <p:sldId id="285" r:id="rId24"/>
    <p:sldId id="275" r:id="rId25"/>
    <p:sldId id="271" r:id="rId26"/>
    <p:sldId id="272" r:id="rId27"/>
    <p:sldId id="273" r:id="rId28"/>
    <p:sldId id="260" r:id="rId29"/>
    <p:sldId id="261" r:id="rId30"/>
    <p:sldId id="276" r:id="rId31"/>
    <p:sldId id="274" r:id="rId32"/>
    <p:sldId id="277" r:id="rId33"/>
    <p:sldId id="282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5B6B"/>
    <a:srgbClr val="E8EAED"/>
    <a:srgbClr val="008DA6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484CB8-CEB2-5B0C-0A1C-09A73FE1E0A7}" v="164" dt="2025-04-27T21:00:06.271"/>
    <p1510:client id="{5EA863C3-4BD0-D911-9657-19326C3A9548}" v="47" dt="2025-04-28T13:16:10.680"/>
    <p1510:client id="{75651491-4EF3-463E-86F0-CCB2F87CC1D1}" v="546" dt="2025-04-28T03:01:39.546"/>
    <p1510:client id="{7669F87A-DFF7-13B2-2B27-D9EC5B2F1FB0}" v="57" dt="2025-04-28T03:44:29.233"/>
    <p1510:client id="{7A01CC39-5935-C8DD-0133-B3F05F3C35DF}" v="957" dt="2025-04-28T03:30:26.249"/>
    <p1510:client id="{7A9BA5ED-828E-3F18-DC69-B47E92100322}" v="14" dt="2025-04-28T03:49:00.497"/>
    <p1510:client id="{8D18093E-AA6A-4430-FDBA-5534E8B5E184}" v="192" dt="2025-04-28T12:40:07.752"/>
    <p1510:client id="{92F022E7-7542-CA56-DA9C-33CC4C0AD000}" v="53" dt="2025-04-28T04:34:32.141"/>
    <p1510:client id="{958316FB-72F3-4A2A-FE01-55563F51CB95}" v="16" dt="2025-04-28T00:28:36.438"/>
    <p1510:client id="{9F4789A9-4747-42A8-91BD-1544C6FBE3B8}" v="60" dt="2025-04-28T04:01:24.316"/>
    <p1510:client id="{AB4877D0-3717-32FE-3563-069E7AB756B8}" v="126" dt="2025-04-28T03:27:54.785"/>
    <p1510:client id="{DFE927DF-BC2C-2419-E2E9-AD9E8316615A}" v="611" dt="2025-04-28T08:16:08.382"/>
    <p1510:client id="{E26EDADE-16C8-861C-905D-1FDBE593823C}" v="8" dt="2025-04-28T03:28:49.375"/>
    <p1510:client id="{ECB8BFE1-E6A3-9F4A-8219-D42E62AB2E4A}" v="15" dt="2025-04-28T03:30:59.567"/>
    <p1510:client id="{FE2B4AA8-4077-C39E-937C-57229A138327}" v="1" dt="2025-04-27T18:50:45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Hite" userId="ac15a4e3-2326-435b-a48a-76c10695e065" providerId="ADAL" clId="{9F4789A9-4747-42A8-91BD-1544C6FBE3B8}"/>
    <pc:docChg chg="custSel modSld">
      <pc:chgData name="Mark Hite" userId="ac15a4e3-2326-435b-a48a-76c10695e065" providerId="ADAL" clId="{9F4789A9-4747-42A8-91BD-1544C6FBE3B8}" dt="2025-04-28T04:01:24.316" v="59" actId="20577"/>
      <pc:docMkLst>
        <pc:docMk/>
      </pc:docMkLst>
      <pc:sldChg chg="addSp delSp modSp mod">
        <pc:chgData name="Mark Hite" userId="ac15a4e3-2326-435b-a48a-76c10695e065" providerId="ADAL" clId="{9F4789A9-4747-42A8-91BD-1544C6FBE3B8}" dt="2025-04-28T04:01:24.316" v="59" actId="20577"/>
        <pc:sldMkLst>
          <pc:docMk/>
          <pc:sldMk cId="4095518471" sldId="278"/>
        </pc:sldMkLst>
        <pc:spChg chg="del">
          <ac:chgData name="Mark Hite" userId="ac15a4e3-2326-435b-a48a-76c10695e065" providerId="ADAL" clId="{9F4789A9-4747-42A8-91BD-1544C6FBE3B8}" dt="2025-04-28T04:01:17.385" v="36" actId="478"/>
          <ac:spMkLst>
            <pc:docMk/>
            <pc:sldMk cId="4095518471" sldId="278"/>
            <ac:spMk id="2" creationId="{3D57FC37-7422-25A8-D1C6-548AD5BF72A2}"/>
          </ac:spMkLst>
        </pc:spChg>
        <pc:spChg chg="add mod">
          <ac:chgData name="Mark Hite" userId="ac15a4e3-2326-435b-a48a-76c10695e065" providerId="ADAL" clId="{9F4789A9-4747-42A8-91BD-1544C6FBE3B8}" dt="2025-04-28T04:01:24.316" v="59" actId="20577"/>
          <ac:spMkLst>
            <pc:docMk/>
            <pc:sldMk cId="4095518471" sldId="278"/>
            <ac:spMk id="3" creationId="{2BE3D35E-F1DC-AC35-E591-4D5B5153F0A3}"/>
          </ac:spMkLst>
        </pc:spChg>
      </pc:sldChg>
      <pc:sldChg chg="addSp delSp modSp mod">
        <pc:chgData name="Mark Hite" userId="ac15a4e3-2326-435b-a48a-76c10695e065" providerId="ADAL" clId="{9F4789A9-4747-42A8-91BD-1544C6FBE3B8}" dt="2025-04-28T04:01:13.032" v="35" actId="20577"/>
        <pc:sldMkLst>
          <pc:docMk/>
          <pc:sldMk cId="2398939485" sldId="279"/>
        </pc:sldMkLst>
        <pc:spChg chg="del">
          <ac:chgData name="Mark Hite" userId="ac15a4e3-2326-435b-a48a-76c10695e065" providerId="ADAL" clId="{9F4789A9-4747-42A8-91BD-1544C6FBE3B8}" dt="2025-04-28T04:01:03.439" v="1" actId="478"/>
          <ac:spMkLst>
            <pc:docMk/>
            <pc:sldMk cId="2398939485" sldId="279"/>
            <ac:spMk id="2" creationId="{FBDC34AE-E2F7-5711-30DE-528C1B40C953}"/>
          </ac:spMkLst>
        </pc:spChg>
        <pc:spChg chg="add mod">
          <ac:chgData name="Mark Hite" userId="ac15a4e3-2326-435b-a48a-76c10695e065" providerId="ADAL" clId="{9F4789A9-4747-42A8-91BD-1544C6FBE3B8}" dt="2025-04-28T04:01:13.032" v="35" actId="20577"/>
          <ac:spMkLst>
            <pc:docMk/>
            <pc:sldMk cId="2398939485" sldId="279"/>
            <ac:spMk id="3" creationId="{C6BF8A48-2E3D-B8FE-D084-86F86C2A1BD5}"/>
          </ac:spMkLst>
        </pc:spChg>
      </pc:sldChg>
    </pc:docChg>
  </pc:docChgLst>
  <pc:docChgLst>
    <pc:chgData name="Pamela Alvarado-Zarate" userId="S::palvaradozarate1@student.gsu.edu::b64c4eae-fef6-4b50-b782-d83622264514" providerId="AD" clId="Web-{DFE927DF-BC2C-2419-E2E9-AD9E8316615A}"/>
    <pc:docChg chg="modSld">
      <pc:chgData name="Pamela Alvarado-Zarate" userId="S::palvaradozarate1@student.gsu.edu::b64c4eae-fef6-4b50-b782-d83622264514" providerId="AD" clId="Web-{DFE927DF-BC2C-2419-E2E9-AD9E8316615A}" dt="2025-04-28T08:16:08.382" v="468" actId="14100"/>
      <pc:docMkLst>
        <pc:docMk/>
      </pc:docMkLst>
      <pc:sldChg chg="addSp delSp modSp">
        <pc:chgData name="Pamela Alvarado-Zarate" userId="S::palvaradozarate1@student.gsu.edu::b64c4eae-fef6-4b50-b782-d83622264514" providerId="AD" clId="Web-{DFE927DF-BC2C-2419-E2E9-AD9E8316615A}" dt="2025-04-28T07:47:20.199" v="359" actId="20577"/>
        <pc:sldMkLst>
          <pc:docMk/>
          <pc:sldMk cId="0" sldId="259"/>
        </pc:sldMkLst>
        <pc:spChg chg="mod">
          <ac:chgData name="Pamela Alvarado-Zarate" userId="S::palvaradozarate1@student.gsu.edu::b64c4eae-fef6-4b50-b782-d83622264514" providerId="AD" clId="Web-{DFE927DF-BC2C-2419-E2E9-AD9E8316615A}" dt="2025-04-28T07:39:19.396" v="169" actId="1076"/>
          <ac:spMkLst>
            <pc:docMk/>
            <pc:sldMk cId="0" sldId="259"/>
            <ac:spMk id="4" creationId="{59472D3D-D2D3-5328-7520-438F484BAA4C}"/>
          </ac:spMkLst>
        </pc:spChg>
        <pc:spChg chg="add mod">
          <ac:chgData name="Pamela Alvarado-Zarate" userId="S::palvaradozarate1@student.gsu.edu::b64c4eae-fef6-4b50-b782-d83622264514" providerId="AD" clId="Web-{DFE927DF-BC2C-2419-E2E9-AD9E8316615A}" dt="2025-04-28T07:47:20.199" v="359" actId="20577"/>
          <ac:spMkLst>
            <pc:docMk/>
            <pc:sldMk cId="0" sldId="259"/>
            <ac:spMk id="5" creationId="{849637BF-167F-6FD9-2352-B3C86FA0867F}"/>
          </ac:spMkLst>
        </pc:spChg>
        <pc:spChg chg="mod">
          <ac:chgData name="Pamela Alvarado-Zarate" userId="S::palvaradozarate1@student.gsu.edu::b64c4eae-fef6-4b50-b782-d83622264514" providerId="AD" clId="Web-{DFE927DF-BC2C-2419-E2E9-AD9E8316615A}" dt="2025-04-28T07:44:16.160" v="274" actId="20577"/>
          <ac:spMkLst>
            <pc:docMk/>
            <pc:sldMk cId="0" sldId="259"/>
            <ac:spMk id="9" creationId="{8426AC3D-4D84-BC04-26DF-A16792B0AAAB}"/>
          </ac:spMkLst>
        </pc:spChg>
        <pc:spChg chg="mod">
          <ac:chgData name="Pamela Alvarado-Zarate" userId="S::palvaradozarate1@student.gsu.edu::b64c4eae-fef6-4b50-b782-d83622264514" providerId="AD" clId="Web-{DFE927DF-BC2C-2419-E2E9-AD9E8316615A}" dt="2025-04-28T07:37:13.422" v="137" actId="1076"/>
          <ac:spMkLst>
            <pc:docMk/>
            <pc:sldMk cId="0" sldId="259"/>
            <ac:spMk id="12" creationId="{AAE43D67-455C-2302-F6B1-AF026883FCA2}"/>
          </ac:spMkLst>
        </pc:spChg>
        <pc:spChg chg="mod">
          <ac:chgData name="Pamela Alvarado-Zarate" userId="S::palvaradozarate1@student.gsu.edu::b64c4eae-fef6-4b50-b782-d83622264514" providerId="AD" clId="Web-{DFE927DF-BC2C-2419-E2E9-AD9E8316615A}" dt="2025-04-28T07:46:50.416" v="345" actId="14100"/>
          <ac:spMkLst>
            <pc:docMk/>
            <pc:sldMk cId="0" sldId="259"/>
            <ac:spMk id="16" creationId="{F32D86D4-2A21-AA97-85DC-ECD91C8A8B8C}"/>
          </ac:spMkLst>
        </pc:spChg>
        <pc:spChg chg="del mod">
          <ac:chgData name="Pamela Alvarado-Zarate" userId="S::palvaradozarate1@student.gsu.edu::b64c4eae-fef6-4b50-b782-d83622264514" providerId="AD" clId="Web-{DFE927DF-BC2C-2419-E2E9-AD9E8316615A}" dt="2025-04-28T07:44:21.941" v="275"/>
          <ac:spMkLst>
            <pc:docMk/>
            <pc:sldMk cId="0" sldId="259"/>
            <ac:spMk id="17" creationId="{CA931178-9126-0EBF-1935-BD4833214BC3}"/>
          </ac:spMkLst>
        </pc:spChg>
        <pc:spChg chg="mod">
          <ac:chgData name="Pamela Alvarado-Zarate" userId="S::palvaradozarate1@student.gsu.edu::b64c4eae-fef6-4b50-b782-d83622264514" providerId="AD" clId="Web-{DFE927DF-BC2C-2419-E2E9-AD9E8316615A}" dt="2025-04-28T07:40:30.962" v="186" actId="1076"/>
          <ac:spMkLst>
            <pc:docMk/>
            <pc:sldMk cId="0" sldId="259"/>
            <ac:spMk id="18" creationId="{07829354-383C-FABC-FB3A-ADB4DEC276E8}"/>
          </ac:spMkLst>
        </pc:spChg>
        <pc:spChg chg="del mod">
          <ac:chgData name="Pamela Alvarado-Zarate" userId="S::palvaradozarate1@student.gsu.edu::b64c4eae-fef6-4b50-b782-d83622264514" providerId="AD" clId="Web-{DFE927DF-BC2C-2419-E2E9-AD9E8316615A}" dt="2025-04-28T07:42:33.843" v="220"/>
          <ac:spMkLst>
            <pc:docMk/>
            <pc:sldMk cId="0" sldId="259"/>
            <ac:spMk id="409" creationId="{00000000-0000-0000-0000-000000000000}"/>
          </ac:spMkLst>
        </pc:spChg>
        <pc:picChg chg="add mod">
          <ac:chgData name="Pamela Alvarado-Zarate" userId="S::palvaradozarate1@student.gsu.edu::b64c4eae-fef6-4b50-b782-d83622264514" providerId="AD" clId="Web-{DFE927DF-BC2C-2419-E2E9-AD9E8316615A}" dt="2025-04-28T07:37:13.453" v="138" actId="1076"/>
          <ac:picMkLst>
            <pc:docMk/>
            <pc:sldMk cId="0" sldId="259"/>
            <ac:picMk id="2" creationId="{50EABB6A-25F5-04A5-1A27-689E56BE6EF6}"/>
          </ac:picMkLst>
        </pc:picChg>
        <pc:picChg chg="add mod">
          <ac:chgData name="Pamela Alvarado-Zarate" userId="S::palvaradozarate1@student.gsu.edu::b64c4eae-fef6-4b50-b782-d83622264514" providerId="AD" clId="Web-{DFE927DF-BC2C-2419-E2E9-AD9E8316615A}" dt="2025-04-28T07:40:30.993" v="187" actId="1076"/>
          <ac:picMkLst>
            <pc:docMk/>
            <pc:sldMk cId="0" sldId="259"/>
            <ac:picMk id="3" creationId="{74F1838C-BF23-0993-F8DB-6A716692A8A3}"/>
          </ac:picMkLst>
        </pc:picChg>
        <pc:picChg chg="add del mod">
          <ac:chgData name="Pamela Alvarado-Zarate" userId="S::palvaradozarate1@student.gsu.edu::b64c4eae-fef6-4b50-b782-d83622264514" providerId="AD" clId="Web-{DFE927DF-BC2C-2419-E2E9-AD9E8316615A}" dt="2025-04-28T05:42:00.586" v="32"/>
          <ac:picMkLst>
            <pc:docMk/>
            <pc:sldMk cId="0" sldId="259"/>
            <ac:picMk id="5" creationId="{DFC6B287-89DE-202B-D29D-2C8C94357F72}"/>
          </ac:picMkLst>
        </pc:picChg>
        <pc:picChg chg="add del mod">
          <ac:chgData name="Pamela Alvarado-Zarate" userId="S::palvaradozarate1@student.gsu.edu::b64c4eae-fef6-4b50-b782-d83622264514" providerId="AD" clId="Web-{DFE927DF-BC2C-2419-E2E9-AD9E8316615A}" dt="2025-04-28T05:42:00.586" v="31"/>
          <ac:picMkLst>
            <pc:docMk/>
            <pc:sldMk cId="0" sldId="259"/>
            <ac:picMk id="6" creationId="{9659B42D-DE5C-EDC7-F193-23C3A4F28D85}"/>
          </ac:picMkLst>
        </pc:picChg>
        <pc:picChg chg="add del mod">
          <ac:chgData name="Pamela Alvarado-Zarate" userId="S::palvaradozarate1@student.gsu.edu::b64c4eae-fef6-4b50-b782-d83622264514" providerId="AD" clId="Web-{DFE927DF-BC2C-2419-E2E9-AD9E8316615A}" dt="2025-04-28T05:40:42.491" v="6"/>
          <ac:picMkLst>
            <pc:docMk/>
            <pc:sldMk cId="0" sldId="259"/>
            <ac:picMk id="7" creationId="{C5E3AA23-6337-0206-3DA0-0E2D4CEEC9AA}"/>
          </ac:picMkLst>
        </pc:picChg>
      </pc:sldChg>
      <pc:sldChg chg="addSp delSp modSp">
        <pc:chgData name="Pamela Alvarado-Zarate" userId="S::palvaradozarate1@student.gsu.edu::b64c4eae-fef6-4b50-b782-d83622264514" providerId="AD" clId="Web-{DFE927DF-BC2C-2419-E2E9-AD9E8316615A}" dt="2025-04-28T08:16:08.382" v="468" actId="14100"/>
        <pc:sldMkLst>
          <pc:docMk/>
          <pc:sldMk cId="3468740886" sldId="264"/>
        </pc:sldMkLst>
        <pc:spChg chg="mod">
          <ac:chgData name="Pamela Alvarado-Zarate" userId="S::palvaradozarate1@student.gsu.edu::b64c4eae-fef6-4b50-b782-d83622264514" providerId="AD" clId="Web-{DFE927DF-BC2C-2419-E2E9-AD9E8316615A}" dt="2025-04-28T07:38:50.848" v="165" actId="14100"/>
          <ac:spMkLst>
            <pc:docMk/>
            <pc:sldMk cId="3468740886" sldId="264"/>
            <ac:spMk id="4" creationId="{DD8C5C10-1305-CBD6-150B-7E342FA441D9}"/>
          </ac:spMkLst>
        </pc:spChg>
        <pc:spChg chg="add mod">
          <ac:chgData name="Pamela Alvarado-Zarate" userId="S::palvaradozarate1@student.gsu.edu::b64c4eae-fef6-4b50-b782-d83622264514" providerId="AD" clId="Web-{DFE927DF-BC2C-2419-E2E9-AD9E8316615A}" dt="2025-04-28T07:49:28.908" v="411" actId="20577"/>
          <ac:spMkLst>
            <pc:docMk/>
            <pc:sldMk cId="3468740886" sldId="264"/>
            <ac:spMk id="6" creationId="{952E1A1F-0380-B6D9-3DB1-9B6D07333D93}"/>
          </ac:spMkLst>
        </pc:spChg>
        <pc:spChg chg="add del">
          <ac:chgData name="Pamela Alvarado-Zarate" userId="S::palvaradozarate1@student.gsu.edu::b64c4eae-fef6-4b50-b782-d83622264514" providerId="AD" clId="Web-{DFE927DF-BC2C-2419-E2E9-AD9E8316615A}" dt="2025-04-28T07:47:34.965" v="364"/>
          <ac:spMkLst>
            <pc:docMk/>
            <pc:sldMk cId="3468740886" sldId="264"/>
            <ac:spMk id="8" creationId="{DC685CAB-9AEA-77D0-04E4-012982B68CCD}"/>
          </ac:spMkLst>
        </pc:spChg>
        <pc:spChg chg="del mod">
          <ac:chgData name="Pamela Alvarado-Zarate" userId="S::palvaradozarate1@student.gsu.edu::b64c4eae-fef6-4b50-b782-d83622264514" providerId="AD" clId="Web-{DFE927DF-BC2C-2419-E2E9-AD9E8316615A}" dt="2025-04-28T07:47:31.887" v="362"/>
          <ac:spMkLst>
            <pc:docMk/>
            <pc:sldMk cId="3468740886" sldId="264"/>
            <ac:spMk id="9" creationId="{6C1373F3-2927-99AE-19E2-E3252AB7939C}"/>
          </ac:spMkLst>
        </pc:spChg>
        <pc:spChg chg="add mod">
          <ac:chgData name="Pamela Alvarado-Zarate" userId="S::palvaradozarate1@student.gsu.edu::b64c4eae-fef6-4b50-b782-d83622264514" providerId="AD" clId="Web-{DFE927DF-BC2C-2419-E2E9-AD9E8316615A}" dt="2025-04-28T08:16:08.382" v="468" actId="14100"/>
          <ac:spMkLst>
            <pc:docMk/>
            <pc:sldMk cId="3468740886" sldId="264"/>
            <ac:spMk id="11" creationId="{F68DB667-7074-5759-FFEC-BBFA5B90F508}"/>
          </ac:spMkLst>
        </pc:spChg>
        <pc:spChg chg="mod">
          <ac:chgData name="Pamela Alvarado-Zarate" userId="S::palvaradozarate1@student.gsu.edu::b64c4eae-fef6-4b50-b782-d83622264514" providerId="AD" clId="Web-{DFE927DF-BC2C-2419-E2E9-AD9E8316615A}" dt="2025-04-28T07:37:45.095" v="147" actId="1076"/>
          <ac:spMkLst>
            <pc:docMk/>
            <pc:sldMk cId="3468740886" sldId="264"/>
            <ac:spMk id="12" creationId="{C687BFAA-4190-32B7-FC62-FAC784E4AA51}"/>
          </ac:spMkLst>
        </pc:spChg>
        <pc:spChg chg="mod">
          <ac:chgData name="Pamela Alvarado-Zarate" userId="S::palvaradozarate1@student.gsu.edu::b64c4eae-fef6-4b50-b782-d83622264514" providerId="AD" clId="Web-{DFE927DF-BC2C-2419-E2E9-AD9E8316615A}" dt="2025-04-28T07:49:54.737" v="416" actId="14100"/>
          <ac:spMkLst>
            <pc:docMk/>
            <pc:sldMk cId="3468740886" sldId="264"/>
            <ac:spMk id="16" creationId="{322A53B4-FCB8-8C1C-2242-8A9EF20F2CA1}"/>
          </ac:spMkLst>
        </pc:spChg>
        <pc:spChg chg="del mod">
          <ac:chgData name="Pamela Alvarado-Zarate" userId="S::palvaradozarate1@student.gsu.edu::b64c4eae-fef6-4b50-b782-d83622264514" providerId="AD" clId="Web-{DFE927DF-BC2C-2419-E2E9-AD9E8316615A}" dt="2025-04-28T07:47:28.590" v="360"/>
          <ac:spMkLst>
            <pc:docMk/>
            <pc:sldMk cId="3468740886" sldId="264"/>
            <ac:spMk id="17" creationId="{134673F4-B594-8A80-5825-583F2959732B}"/>
          </ac:spMkLst>
        </pc:spChg>
        <pc:spChg chg="mod">
          <ac:chgData name="Pamela Alvarado-Zarate" userId="S::palvaradozarate1@student.gsu.edu::b64c4eae-fef6-4b50-b782-d83622264514" providerId="AD" clId="Web-{DFE927DF-BC2C-2419-E2E9-AD9E8316615A}" dt="2025-04-28T07:50:34.348" v="421" actId="1076"/>
          <ac:spMkLst>
            <pc:docMk/>
            <pc:sldMk cId="3468740886" sldId="264"/>
            <ac:spMk id="18" creationId="{BAACBB0C-A9C7-38D4-5EB6-75200E5A4AC3}"/>
          </ac:spMkLst>
        </pc:spChg>
        <pc:picChg chg="add mod">
          <ac:chgData name="Pamela Alvarado-Zarate" userId="S::palvaradozarate1@student.gsu.edu::b64c4eae-fef6-4b50-b782-d83622264514" providerId="AD" clId="Web-{DFE927DF-BC2C-2419-E2E9-AD9E8316615A}" dt="2025-04-28T07:50:34.380" v="422" actId="1076"/>
          <ac:picMkLst>
            <pc:docMk/>
            <pc:sldMk cId="3468740886" sldId="264"/>
            <ac:picMk id="2" creationId="{03C29015-29D3-AD66-2F33-F4B32F4D2F46}"/>
          </ac:picMkLst>
        </pc:picChg>
        <pc:picChg chg="add mod">
          <ac:chgData name="Pamela Alvarado-Zarate" userId="S::palvaradozarate1@student.gsu.edu::b64c4eae-fef6-4b50-b782-d83622264514" providerId="AD" clId="Web-{DFE927DF-BC2C-2419-E2E9-AD9E8316615A}" dt="2025-04-28T07:37:45.127" v="148" actId="1076"/>
          <ac:picMkLst>
            <pc:docMk/>
            <pc:sldMk cId="3468740886" sldId="264"/>
            <ac:picMk id="3" creationId="{DF4E8279-B74E-F70F-509A-7518439A5D81}"/>
          </ac:picMkLst>
        </pc:picChg>
      </pc:sldChg>
      <pc:sldChg chg="addSp delSp modSp">
        <pc:chgData name="Pamela Alvarado-Zarate" userId="S::palvaradozarate1@student.gsu.edu::b64c4eae-fef6-4b50-b782-d83622264514" providerId="AD" clId="Web-{DFE927DF-BC2C-2419-E2E9-AD9E8316615A}" dt="2025-04-28T07:47:47.231" v="369" actId="1076"/>
        <pc:sldMkLst>
          <pc:docMk/>
          <pc:sldMk cId="1623496989" sldId="265"/>
        </pc:sldMkLst>
        <pc:spChg chg="mod">
          <ac:chgData name="Pamela Alvarado-Zarate" userId="S::palvaradozarate1@student.gsu.edu::b64c4eae-fef6-4b50-b782-d83622264514" providerId="AD" clId="Web-{DFE927DF-BC2C-2419-E2E9-AD9E8316615A}" dt="2025-04-28T05:41:47.289" v="28" actId="1076"/>
          <ac:spMkLst>
            <pc:docMk/>
            <pc:sldMk cId="1623496989" sldId="265"/>
            <ac:spMk id="4" creationId="{89BA63A8-EECB-04BE-9DC7-6BAFF24E9F5C}"/>
          </ac:spMkLst>
        </pc:spChg>
        <pc:spChg chg="add mod">
          <ac:chgData name="Pamela Alvarado-Zarate" userId="S::palvaradozarate1@student.gsu.edu::b64c4eae-fef6-4b50-b782-d83622264514" providerId="AD" clId="Web-{DFE927DF-BC2C-2419-E2E9-AD9E8316615A}" dt="2025-04-28T07:47:47.231" v="369" actId="1076"/>
          <ac:spMkLst>
            <pc:docMk/>
            <pc:sldMk cId="1623496989" sldId="265"/>
            <ac:spMk id="5" creationId="{3CA0282F-F8F5-1C9D-DF69-587DD2561607}"/>
          </ac:spMkLst>
        </pc:spChg>
        <pc:spChg chg="del mod">
          <ac:chgData name="Pamela Alvarado-Zarate" userId="S::palvaradozarate1@student.gsu.edu::b64c4eae-fef6-4b50-b782-d83622264514" providerId="AD" clId="Web-{DFE927DF-BC2C-2419-E2E9-AD9E8316615A}" dt="2025-04-28T07:47:44.247" v="367"/>
          <ac:spMkLst>
            <pc:docMk/>
            <pc:sldMk cId="1623496989" sldId="265"/>
            <ac:spMk id="9" creationId="{19120227-FB9B-6427-9F3F-C8D7ECF2B024}"/>
          </ac:spMkLst>
        </pc:spChg>
        <pc:spChg chg="mod">
          <ac:chgData name="Pamela Alvarado-Zarate" userId="S::palvaradozarate1@student.gsu.edu::b64c4eae-fef6-4b50-b782-d83622264514" providerId="AD" clId="Web-{DFE927DF-BC2C-2419-E2E9-AD9E8316615A}" dt="2025-04-28T05:41:34.211" v="24" actId="1076"/>
          <ac:spMkLst>
            <pc:docMk/>
            <pc:sldMk cId="1623496989" sldId="265"/>
            <ac:spMk id="12" creationId="{B5707F07-7014-7FFF-D536-A827B74595CE}"/>
          </ac:spMkLst>
        </pc:spChg>
        <pc:spChg chg="mod">
          <ac:chgData name="Pamela Alvarado-Zarate" userId="S::palvaradozarate1@student.gsu.edu::b64c4eae-fef6-4b50-b782-d83622264514" providerId="AD" clId="Web-{DFE927DF-BC2C-2419-E2E9-AD9E8316615A}" dt="2025-04-28T05:41:34.195" v="23" actId="1076"/>
          <ac:spMkLst>
            <pc:docMk/>
            <pc:sldMk cId="1623496989" sldId="265"/>
            <ac:spMk id="409" creationId="{4744CC77-65CD-AD57-67AA-FDB09EFD3234}"/>
          </ac:spMkLst>
        </pc:spChg>
        <pc:picChg chg="add mod">
          <ac:chgData name="Pamela Alvarado-Zarate" userId="S::palvaradozarate1@student.gsu.edu::b64c4eae-fef6-4b50-b782-d83622264514" providerId="AD" clId="Web-{DFE927DF-BC2C-2419-E2E9-AD9E8316615A}" dt="2025-04-28T05:41:34.242" v="25" actId="1076"/>
          <ac:picMkLst>
            <pc:docMk/>
            <pc:sldMk cId="1623496989" sldId="265"/>
            <ac:picMk id="2" creationId="{889493CE-28E8-C15A-2E48-4DCD60307A59}"/>
          </ac:picMkLst>
        </pc:picChg>
      </pc:sldChg>
      <pc:sldChg chg="delSp modSp">
        <pc:chgData name="Pamela Alvarado-Zarate" userId="S::palvaradozarate1@student.gsu.edu::b64c4eae-fef6-4b50-b782-d83622264514" providerId="AD" clId="Web-{DFE927DF-BC2C-2419-E2E9-AD9E8316615A}" dt="2025-04-28T07:29:57.684" v="79" actId="20577"/>
        <pc:sldMkLst>
          <pc:docMk/>
          <pc:sldMk cId="647422624" sldId="270"/>
        </pc:sldMkLst>
        <pc:spChg chg="del mod">
          <ac:chgData name="Pamela Alvarado-Zarate" userId="S::palvaradozarate1@student.gsu.edu::b64c4eae-fef6-4b50-b782-d83622264514" providerId="AD" clId="Web-{DFE927DF-BC2C-2419-E2E9-AD9E8316615A}" dt="2025-04-28T07:28:17.164" v="78"/>
          <ac:spMkLst>
            <pc:docMk/>
            <pc:sldMk cId="647422624" sldId="270"/>
            <ac:spMk id="14" creationId="{53DE028C-DF9D-A786-1127-22A217763416}"/>
          </ac:spMkLst>
        </pc:spChg>
        <pc:spChg chg="mod">
          <ac:chgData name="Pamela Alvarado-Zarate" userId="S::palvaradozarate1@student.gsu.edu::b64c4eae-fef6-4b50-b782-d83622264514" providerId="AD" clId="Web-{DFE927DF-BC2C-2419-E2E9-AD9E8316615A}" dt="2025-04-28T07:29:57.684" v="79" actId="20577"/>
          <ac:spMkLst>
            <pc:docMk/>
            <pc:sldMk cId="647422624" sldId="270"/>
            <ac:spMk id="45" creationId="{78FA0F26-06D2-8085-C291-11E99DA7B795}"/>
          </ac:spMkLst>
        </pc:spChg>
      </pc:sldChg>
    </pc:docChg>
  </pc:docChgLst>
  <pc:docChgLst>
    <pc:chgData name="Venkatesh Subramony" userId="S::vsubramony1@student.gsu.edu::731f9bc5-7d2d-498c-9f76-d6be2b4286cb" providerId="AD" clId="Web-{92F022E7-7542-CA56-DA9C-33CC4C0AD000}"/>
    <pc:docChg chg="modSld">
      <pc:chgData name="Venkatesh Subramony" userId="S::vsubramony1@student.gsu.edu::731f9bc5-7d2d-498c-9f76-d6be2b4286cb" providerId="AD" clId="Web-{92F022E7-7542-CA56-DA9C-33CC4C0AD000}" dt="2025-04-28T04:34:31.626" v="42" actId="20577"/>
      <pc:docMkLst>
        <pc:docMk/>
      </pc:docMkLst>
      <pc:sldChg chg="modSp">
        <pc:chgData name="Venkatesh Subramony" userId="S::vsubramony1@student.gsu.edu::731f9bc5-7d2d-498c-9f76-d6be2b4286cb" providerId="AD" clId="Web-{92F022E7-7542-CA56-DA9C-33CC4C0AD000}" dt="2025-04-28T03:54:40.370" v="10" actId="20577"/>
        <pc:sldMkLst>
          <pc:docMk/>
          <pc:sldMk cId="0" sldId="256"/>
        </pc:sldMkLst>
        <pc:spChg chg="mod">
          <ac:chgData name="Venkatesh Subramony" userId="S::vsubramony1@student.gsu.edu::731f9bc5-7d2d-498c-9f76-d6be2b4286cb" providerId="AD" clId="Web-{92F022E7-7542-CA56-DA9C-33CC4C0AD000}" dt="2025-04-28T03:54:40.370" v="10" actId="20577"/>
          <ac:spMkLst>
            <pc:docMk/>
            <pc:sldMk cId="0" sldId="256"/>
            <ac:spMk id="357" creationId="{00000000-0000-0000-0000-000000000000}"/>
          </ac:spMkLst>
        </pc:spChg>
      </pc:sldChg>
      <pc:sldChg chg="modSp">
        <pc:chgData name="Venkatesh Subramony" userId="S::vsubramony1@student.gsu.edu::731f9bc5-7d2d-498c-9f76-d6be2b4286cb" providerId="AD" clId="Web-{92F022E7-7542-CA56-DA9C-33CC4C0AD000}" dt="2025-04-28T04:34:31.626" v="42" actId="20577"/>
        <pc:sldMkLst>
          <pc:docMk/>
          <pc:sldMk cId="394107899" sldId="274"/>
        </pc:sldMkLst>
        <pc:spChg chg="mod">
          <ac:chgData name="Venkatesh Subramony" userId="S::vsubramony1@student.gsu.edu::731f9bc5-7d2d-498c-9f76-d6be2b4286cb" providerId="AD" clId="Web-{92F022E7-7542-CA56-DA9C-33CC4C0AD000}" dt="2025-04-28T04:34:31.626" v="42" actId="20577"/>
          <ac:spMkLst>
            <pc:docMk/>
            <pc:sldMk cId="394107899" sldId="274"/>
            <ac:spMk id="104" creationId="{00000000-0000-0000-0000-000000000000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4:33:16.343" v="31" actId="1076"/>
          <ac:spMkLst>
            <pc:docMk/>
            <pc:sldMk cId="394107899" sldId="274"/>
            <ac:spMk id="105" creationId="{00000000-0000-0000-0000-000000000000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4:32:11.857" v="13"/>
          <ac:spMkLst>
            <pc:docMk/>
            <pc:sldMk cId="394107899" sldId="274"/>
            <ac:spMk id="106" creationId="{00000000-0000-0000-0000-000000000000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4:32:11.857" v="14"/>
          <ac:spMkLst>
            <pc:docMk/>
            <pc:sldMk cId="394107899" sldId="274"/>
            <ac:spMk id="107" creationId="{00000000-0000-0000-0000-000000000000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4:32:11.857" v="15"/>
          <ac:spMkLst>
            <pc:docMk/>
            <pc:sldMk cId="394107899" sldId="274"/>
            <ac:spMk id="108" creationId="{00000000-0000-0000-0000-000000000000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4:32:11.857" v="16"/>
          <ac:spMkLst>
            <pc:docMk/>
            <pc:sldMk cId="394107899" sldId="274"/>
            <ac:spMk id="109" creationId="{00000000-0000-0000-0000-000000000000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4:32:11.857" v="17"/>
          <ac:spMkLst>
            <pc:docMk/>
            <pc:sldMk cId="394107899" sldId="274"/>
            <ac:spMk id="110" creationId="{00000000-0000-0000-0000-000000000000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4:32:11.857" v="18"/>
          <ac:spMkLst>
            <pc:docMk/>
            <pc:sldMk cId="394107899" sldId="274"/>
            <ac:spMk id="111" creationId="{00000000-0000-0000-0000-000000000000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4:32:11.857" v="19"/>
          <ac:spMkLst>
            <pc:docMk/>
            <pc:sldMk cId="394107899" sldId="274"/>
            <ac:spMk id="112" creationId="{00000000-0000-0000-0000-000000000000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4:32:11.857" v="20"/>
          <ac:spMkLst>
            <pc:docMk/>
            <pc:sldMk cId="394107899" sldId="274"/>
            <ac:spMk id="113" creationId="{00000000-0000-0000-0000-000000000000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4:32:11.857" v="21"/>
          <ac:spMkLst>
            <pc:docMk/>
            <pc:sldMk cId="394107899" sldId="274"/>
            <ac:spMk id="116" creationId="{00000000-0000-0000-0000-000000000000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4:32:12.029" v="22"/>
          <ac:spMkLst>
            <pc:docMk/>
            <pc:sldMk cId="394107899" sldId="274"/>
            <ac:spMk id="120" creationId="{00000000-0000-0000-0000-000000000000}"/>
          </ac:spMkLst>
        </pc:spChg>
        <pc:cxnChg chg="mod">
          <ac:chgData name="Venkatesh Subramony" userId="S::vsubramony1@student.gsu.edu::731f9bc5-7d2d-498c-9f76-d6be2b4286cb" providerId="AD" clId="Web-{92F022E7-7542-CA56-DA9C-33CC4C0AD000}" dt="2025-04-28T04:33:59.156" v="37" actId="14100"/>
          <ac:cxnSpMkLst>
            <pc:docMk/>
            <pc:sldMk cId="394107899" sldId="274"/>
            <ac:cxnSpMk id="117" creationId="{00000000-0000-0000-0000-000000000000}"/>
          </ac:cxnSpMkLst>
        </pc:cxnChg>
        <pc:cxnChg chg="mod">
          <ac:chgData name="Venkatesh Subramony" userId="S::vsubramony1@student.gsu.edu::731f9bc5-7d2d-498c-9f76-d6be2b4286cb" providerId="AD" clId="Web-{92F022E7-7542-CA56-DA9C-33CC4C0AD000}" dt="2025-04-28T04:33:23.937" v="32" actId="14100"/>
          <ac:cxnSpMkLst>
            <pc:docMk/>
            <pc:sldMk cId="394107899" sldId="274"/>
            <ac:cxnSpMk id="118" creationId="{00000000-0000-0000-0000-000000000000}"/>
          </ac:cxnSpMkLst>
        </pc:cxnChg>
      </pc:sldChg>
      <pc:sldChg chg="modSp">
        <pc:chgData name="Venkatesh Subramony" userId="S::vsubramony1@student.gsu.edu::731f9bc5-7d2d-498c-9f76-d6be2b4286cb" providerId="AD" clId="Web-{92F022E7-7542-CA56-DA9C-33CC4C0AD000}" dt="2025-04-28T03:43:14.124" v="9" actId="1076"/>
        <pc:sldMkLst>
          <pc:docMk/>
          <pc:sldMk cId="3218388995" sldId="275"/>
        </pc:sldMkLst>
        <pc:spChg chg="mod">
          <ac:chgData name="Venkatesh Subramony" userId="S::vsubramony1@student.gsu.edu::731f9bc5-7d2d-498c-9f76-d6be2b4286cb" providerId="AD" clId="Web-{92F022E7-7542-CA56-DA9C-33CC4C0AD000}" dt="2025-04-28T03:43:14.124" v="9" actId="1076"/>
          <ac:spMkLst>
            <pc:docMk/>
            <pc:sldMk cId="3218388995" sldId="275"/>
            <ac:spMk id="9" creationId="{3A1F1A85-22AB-6A72-B7A0-7BCC22468C39}"/>
          </ac:spMkLst>
        </pc:spChg>
        <pc:spChg chg="mod">
          <ac:chgData name="Venkatesh Subramony" userId="S::vsubramony1@student.gsu.edu::731f9bc5-7d2d-498c-9f76-d6be2b4286cb" providerId="AD" clId="Web-{92F022E7-7542-CA56-DA9C-33CC4C0AD000}" dt="2025-04-28T03:42:58.436" v="3" actId="20577"/>
          <ac:spMkLst>
            <pc:docMk/>
            <pc:sldMk cId="3218388995" sldId="275"/>
            <ac:spMk id="10" creationId="{82AAD89C-757E-9638-806C-FD95EEBCBE5F}"/>
          </ac:spMkLst>
        </pc:spChg>
      </pc:sldChg>
    </pc:docChg>
  </pc:docChgLst>
  <pc:docChgLst>
    <pc:chgData name="Pamela Alvarado-Zarate" userId="S::palvaradozarate1@student.gsu.edu::b64c4eae-fef6-4b50-b782-d83622264514" providerId="AD" clId="Web-{8D18093E-AA6A-4430-FDBA-5534E8B5E184}"/>
    <pc:docChg chg="modSld">
      <pc:chgData name="Pamela Alvarado-Zarate" userId="S::palvaradozarate1@student.gsu.edu::b64c4eae-fef6-4b50-b782-d83622264514" providerId="AD" clId="Web-{8D18093E-AA6A-4430-FDBA-5534E8B5E184}" dt="2025-04-28T12:40:06.205" v="115" actId="20577"/>
      <pc:docMkLst>
        <pc:docMk/>
      </pc:docMkLst>
      <pc:sldChg chg="modSp">
        <pc:chgData name="Pamela Alvarado-Zarate" userId="S::palvaradozarate1@student.gsu.edu::b64c4eae-fef6-4b50-b782-d83622264514" providerId="AD" clId="Web-{8D18093E-AA6A-4430-FDBA-5534E8B5E184}" dt="2025-04-28T12:40:06.205" v="115" actId="20577"/>
        <pc:sldMkLst>
          <pc:docMk/>
          <pc:sldMk cId="0" sldId="259"/>
        </pc:sldMkLst>
        <pc:spChg chg="mod">
          <ac:chgData name="Pamela Alvarado-Zarate" userId="S::palvaradozarate1@student.gsu.edu::b64c4eae-fef6-4b50-b782-d83622264514" providerId="AD" clId="Web-{8D18093E-AA6A-4430-FDBA-5534E8B5E184}" dt="2025-04-28T12:40:06.205" v="115" actId="20577"/>
          <ac:spMkLst>
            <pc:docMk/>
            <pc:sldMk cId="0" sldId="259"/>
            <ac:spMk id="5" creationId="{849637BF-167F-6FD9-2352-B3C86FA0867F}"/>
          </ac:spMkLst>
        </pc:spChg>
        <pc:spChg chg="mod">
          <ac:chgData name="Pamela Alvarado-Zarate" userId="S::palvaradozarate1@student.gsu.edu::b64c4eae-fef6-4b50-b782-d83622264514" providerId="AD" clId="Web-{8D18093E-AA6A-4430-FDBA-5534E8B5E184}" dt="2025-04-28T12:26:57.281" v="3" actId="20577"/>
          <ac:spMkLst>
            <pc:docMk/>
            <pc:sldMk cId="0" sldId="259"/>
            <ac:spMk id="9" creationId="{8426AC3D-4D84-BC04-26DF-A16792B0AAAB}"/>
          </ac:spMkLst>
        </pc:spChg>
      </pc:sldChg>
      <pc:sldChg chg="modSp">
        <pc:chgData name="Pamela Alvarado-Zarate" userId="S::palvaradozarate1@student.gsu.edu::b64c4eae-fef6-4b50-b782-d83622264514" providerId="AD" clId="Web-{8D18093E-AA6A-4430-FDBA-5534E8B5E184}" dt="2025-04-28T12:28:31.549" v="37" actId="20577"/>
        <pc:sldMkLst>
          <pc:docMk/>
          <pc:sldMk cId="3468740886" sldId="264"/>
        </pc:sldMkLst>
        <pc:spChg chg="mod">
          <ac:chgData name="Pamela Alvarado-Zarate" userId="S::palvaradozarate1@student.gsu.edu::b64c4eae-fef6-4b50-b782-d83622264514" providerId="AD" clId="Web-{8D18093E-AA6A-4430-FDBA-5534E8B5E184}" dt="2025-04-28T12:28:31.549" v="37" actId="20577"/>
          <ac:spMkLst>
            <pc:docMk/>
            <pc:sldMk cId="3468740886" sldId="264"/>
            <ac:spMk id="11" creationId="{F68DB667-7074-5759-FFEC-BBFA5B90F508}"/>
          </ac:spMkLst>
        </pc:spChg>
      </pc:sldChg>
      <pc:sldChg chg="modSp">
        <pc:chgData name="Pamela Alvarado-Zarate" userId="S::palvaradozarate1@student.gsu.edu::b64c4eae-fef6-4b50-b782-d83622264514" providerId="AD" clId="Web-{8D18093E-AA6A-4430-FDBA-5534E8B5E184}" dt="2025-04-28T12:31:31.850" v="95" actId="1076"/>
        <pc:sldMkLst>
          <pc:docMk/>
          <pc:sldMk cId="1623496989" sldId="265"/>
        </pc:sldMkLst>
        <pc:spChg chg="mod">
          <ac:chgData name="Pamela Alvarado-Zarate" userId="S::palvaradozarate1@student.gsu.edu::b64c4eae-fef6-4b50-b782-d83622264514" providerId="AD" clId="Web-{8D18093E-AA6A-4430-FDBA-5534E8B5E184}" dt="2025-04-28T12:31:31.803" v="94" actId="1076"/>
          <ac:spMkLst>
            <pc:docMk/>
            <pc:sldMk cId="1623496989" sldId="265"/>
            <ac:spMk id="4" creationId="{89BA63A8-EECB-04BE-9DC7-6BAFF24E9F5C}"/>
          </ac:spMkLst>
        </pc:spChg>
        <pc:spChg chg="mod">
          <ac:chgData name="Pamela Alvarado-Zarate" userId="S::palvaradozarate1@student.gsu.edu::b64c4eae-fef6-4b50-b782-d83622264514" providerId="AD" clId="Web-{8D18093E-AA6A-4430-FDBA-5534E8B5E184}" dt="2025-04-28T12:31:31.850" v="95" actId="1076"/>
          <ac:spMkLst>
            <pc:docMk/>
            <pc:sldMk cId="1623496989" sldId="265"/>
            <ac:spMk id="5" creationId="{3CA0282F-F8F5-1C9D-DF69-587DD2561607}"/>
          </ac:spMkLst>
        </pc:spChg>
      </pc:sldChg>
      <pc:sldChg chg="modSp">
        <pc:chgData name="Pamela Alvarado-Zarate" userId="S::palvaradozarate1@student.gsu.edu::b64c4eae-fef6-4b50-b782-d83622264514" providerId="AD" clId="Web-{8D18093E-AA6A-4430-FDBA-5534E8B5E184}" dt="2025-04-28T12:25:32.170" v="1" actId="20577"/>
        <pc:sldMkLst>
          <pc:docMk/>
          <pc:sldMk cId="2326008415" sldId="269"/>
        </pc:sldMkLst>
        <pc:spChg chg="mod">
          <ac:chgData name="Pamela Alvarado-Zarate" userId="S::palvaradozarate1@student.gsu.edu::b64c4eae-fef6-4b50-b782-d83622264514" providerId="AD" clId="Web-{8D18093E-AA6A-4430-FDBA-5534E8B5E184}" dt="2025-04-28T12:25:32.170" v="1" actId="20577"/>
          <ac:spMkLst>
            <pc:docMk/>
            <pc:sldMk cId="2326008415" sldId="269"/>
            <ac:spMk id="7" creationId="{A76987D3-80E0-395D-055C-B3F960A7070F}"/>
          </ac:spMkLst>
        </pc:spChg>
      </pc:sldChg>
    </pc:docChg>
  </pc:docChgLst>
  <pc:docChgLst>
    <pc:chgData name="Harshal Prashant Kamble" userId="S::hkamble2@student.gsu.edu::2f4772da-1abb-41a4-87c2-c6154ed552a4" providerId="AD" clId="Web-{7A9BA5ED-828E-3F18-DC69-B47E92100322}"/>
    <pc:docChg chg="modSld">
      <pc:chgData name="Harshal Prashant Kamble" userId="S::hkamble2@student.gsu.edu::2f4772da-1abb-41a4-87c2-c6154ed552a4" providerId="AD" clId="Web-{7A9BA5ED-828E-3F18-DC69-B47E92100322}" dt="2025-04-28T03:49:00.497" v="7" actId="20577"/>
      <pc:docMkLst>
        <pc:docMk/>
      </pc:docMkLst>
      <pc:sldChg chg="modSp">
        <pc:chgData name="Harshal Prashant Kamble" userId="S::hkamble2@student.gsu.edu::2f4772da-1abb-41a4-87c2-c6154ed552a4" providerId="AD" clId="Web-{7A9BA5ED-828E-3F18-DC69-B47E92100322}" dt="2025-04-28T03:48:49.887" v="4" actId="20577"/>
        <pc:sldMkLst>
          <pc:docMk/>
          <pc:sldMk cId="3010001707" sldId="281"/>
        </pc:sldMkLst>
        <pc:spChg chg="mod">
          <ac:chgData name="Harshal Prashant Kamble" userId="S::hkamble2@student.gsu.edu::2f4772da-1abb-41a4-87c2-c6154ed552a4" providerId="AD" clId="Web-{7A9BA5ED-828E-3F18-DC69-B47E92100322}" dt="2025-04-28T03:48:49.887" v="4" actId="20577"/>
          <ac:spMkLst>
            <pc:docMk/>
            <pc:sldMk cId="3010001707" sldId="281"/>
            <ac:spMk id="7" creationId="{E17C28D8-B8C3-BDCC-6866-1BBD404A2897}"/>
          </ac:spMkLst>
        </pc:spChg>
      </pc:sldChg>
      <pc:sldChg chg="modSp">
        <pc:chgData name="Harshal Prashant Kamble" userId="S::hkamble2@student.gsu.edu::2f4772da-1abb-41a4-87c2-c6154ed552a4" providerId="AD" clId="Web-{7A9BA5ED-828E-3F18-DC69-B47E92100322}" dt="2025-04-28T03:49:00.497" v="7" actId="20577"/>
        <pc:sldMkLst>
          <pc:docMk/>
          <pc:sldMk cId="42242647" sldId="284"/>
        </pc:sldMkLst>
        <pc:spChg chg="mod">
          <ac:chgData name="Harshal Prashant Kamble" userId="S::hkamble2@student.gsu.edu::2f4772da-1abb-41a4-87c2-c6154ed552a4" providerId="AD" clId="Web-{7A9BA5ED-828E-3F18-DC69-B47E92100322}" dt="2025-04-28T03:49:00.497" v="7" actId="20577"/>
          <ac:spMkLst>
            <pc:docMk/>
            <pc:sldMk cId="42242647" sldId="284"/>
            <ac:spMk id="11" creationId="{A1CCADD7-B901-E9D5-8A5E-BCB603656EF4}"/>
          </ac:spMkLst>
        </pc:spChg>
      </pc:sldChg>
    </pc:docChg>
  </pc:docChgLst>
  <pc:docChgLst>
    <pc:chgData name="Harshal Prashant Kamble" userId="S::hkamble2@student.gsu.edu::2f4772da-1abb-41a4-87c2-c6154ed552a4" providerId="AD" clId="Web-{7669F87A-DFF7-13B2-2B27-D9EC5B2F1FB0}"/>
    <pc:docChg chg="modSld">
      <pc:chgData name="Harshal Prashant Kamble" userId="S::hkamble2@student.gsu.edu::2f4772da-1abb-41a4-87c2-c6154ed552a4" providerId="AD" clId="Web-{7669F87A-DFF7-13B2-2B27-D9EC5B2F1FB0}" dt="2025-04-28T03:47:24.615" v="79"/>
      <pc:docMkLst>
        <pc:docMk/>
      </pc:docMkLst>
      <pc:sldChg chg="addSp delSp modSp modNotes">
        <pc:chgData name="Harshal Prashant Kamble" userId="S::hkamble2@student.gsu.edu::2f4772da-1abb-41a4-87c2-c6154ed552a4" providerId="AD" clId="Web-{7669F87A-DFF7-13B2-2B27-D9EC5B2F1FB0}" dt="2025-04-28T03:47:24.615" v="79"/>
        <pc:sldMkLst>
          <pc:docMk/>
          <pc:sldMk cId="3010001707" sldId="281"/>
        </pc:sldMkLst>
        <pc:spChg chg="mod">
          <ac:chgData name="Harshal Prashant Kamble" userId="S::hkamble2@student.gsu.edu::2f4772da-1abb-41a4-87c2-c6154ed552a4" providerId="AD" clId="Web-{7669F87A-DFF7-13B2-2B27-D9EC5B2F1FB0}" dt="2025-04-28T03:41:30.757" v="38" actId="20577"/>
          <ac:spMkLst>
            <pc:docMk/>
            <pc:sldMk cId="3010001707" sldId="281"/>
            <ac:spMk id="2" creationId="{90280A9C-9306-F4C9-17F9-5FBF7E2168D1}"/>
          </ac:spMkLst>
        </pc:spChg>
        <pc:spChg chg="del mod">
          <ac:chgData name="Harshal Prashant Kamble" userId="S::hkamble2@student.gsu.edu::2f4772da-1abb-41a4-87c2-c6154ed552a4" providerId="AD" clId="Web-{7669F87A-DFF7-13B2-2B27-D9EC5B2F1FB0}" dt="2025-04-28T03:41:05.818" v="26"/>
          <ac:spMkLst>
            <pc:docMk/>
            <pc:sldMk cId="3010001707" sldId="281"/>
            <ac:spMk id="3" creationId="{72DF2572-F31B-4C14-6EE4-F01F1A6FCB5C}"/>
          </ac:spMkLst>
        </pc:spChg>
        <pc:spChg chg="add del mod">
          <ac:chgData name="Harshal Prashant Kamble" userId="S::hkamble2@student.gsu.edu::2f4772da-1abb-41a4-87c2-c6154ed552a4" providerId="AD" clId="Web-{7669F87A-DFF7-13B2-2B27-D9EC5B2F1FB0}" dt="2025-04-28T03:41:08.286" v="28"/>
          <ac:spMkLst>
            <pc:docMk/>
            <pc:sldMk cId="3010001707" sldId="281"/>
            <ac:spMk id="4" creationId="{3564C4B4-F298-67AC-EEED-635CE4E34971}"/>
          </ac:spMkLst>
        </pc:spChg>
        <pc:spChg chg="add mod">
          <ac:chgData name="Harshal Prashant Kamble" userId="S::hkamble2@student.gsu.edu::2f4772da-1abb-41a4-87c2-c6154ed552a4" providerId="AD" clId="Web-{7669F87A-DFF7-13B2-2B27-D9EC5B2F1FB0}" dt="2025-04-28T03:43:43.591" v="43" actId="20577"/>
          <ac:spMkLst>
            <pc:docMk/>
            <pc:sldMk cId="3010001707" sldId="281"/>
            <ac:spMk id="7" creationId="{E17C28D8-B8C3-BDCC-6866-1BBD404A2897}"/>
          </ac:spMkLst>
        </pc:spChg>
      </pc:sldChg>
      <pc:sldChg chg="modNotes">
        <pc:chgData name="Harshal Prashant Kamble" userId="S::hkamble2@student.gsu.edu::2f4772da-1abb-41a4-87c2-c6154ed552a4" providerId="AD" clId="Web-{7669F87A-DFF7-13B2-2B27-D9EC5B2F1FB0}" dt="2025-04-28T03:45:47.705" v="52"/>
        <pc:sldMkLst>
          <pc:docMk/>
          <pc:sldMk cId="42242647" sldId="284"/>
        </pc:sldMkLst>
      </pc:sldChg>
    </pc:docChg>
  </pc:docChgLst>
  <pc:docChgLst>
    <pc:chgData name="Pamela Alvarado-Zarate" userId="S::palvaradozarate1@student.gsu.edu::b64c4eae-fef6-4b50-b782-d83622264514" providerId="AD" clId="Web-{5EA863C3-4BD0-D911-9657-19326C3A9548}"/>
    <pc:docChg chg="modSld">
      <pc:chgData name="Pamela Alvarado-Zarate" userId="S::palvaradozarate1@student.gsu.edu::b64c4eae-fef6-4b50-b782-d83622264514" providerId="AD" clId="Web-{5EA863C3-4BD0-D911-9657-19326C3A9548}" dt="2025-04-28T16:03:37.261" v="151"/>
      <pc:docMkLst>
        <pc:docMk/>
      </pc:docMkLst>
      <pc:sldChg chg="modSp">
        <pc:chgData name="Pamela Alvarado-Zarate" userId="S::palvaradozarate1@student.gsu.edu::b64c4eae-fef6-4b50-b782-d83622264514" providerId="AD" clId="Web-{5EA863C3-4BD0-D911-9657-19326C3A9548}" dt="2025-04-28T13:16:10.665" v="31" actId="20577"/>
        <pc:sldMkLst>
          <pc:docMk/>
          <pc:sldMk cId="0" sldId="259"/>
        </pc:sldMkLst>
        <pc:spChg chg="mod">
          <ac:chgData name="Pamela Alvarado-Zarate" userId="S::palvaradozarate1@student.gsu.edu::b64c4eae-fef6-4b50-b782-d83622264514" providerId="AD" clId="Web-{5EA863C3-4BD0-D911-9657-19326C3A9548}" dt="2025-04-28T13:16:10.665" v="31" actId="20577"/>
          <ac:spMkLst>
            <pc:docMk/>
            <pc:sldMk cId="0" sldId="259"/>
            <ac:spMk id="5" creationId="{849637BF-167F-6FD9-2352-B3C86FA0867F}"/>
          </ac:spMkLst>
        </pc:spChg>
      </pc:sldChg>
      <pc:sldChg chg="modSp">
        <pc:chgData name="Pamela Alvarado-Zarate" userId="S::palvaradozarate1@student.gsu.edu::b64c4eae-fef6-4b50-b782-d83622264514" providerId="AD" clId="Web-{5EA863C3-4BD0-D911-9657-19326C3A9548}" dt="2025-04-28T12:42:34.157" v="13" actId="1076"/>
        <pc:sldMkLst>
          <pc:docMk/>
          <pc:sldMk cId="3468740886" sldId="264"/>
        </pc:sldMkLst>
        <pc:spChg chg="mod">
          <ac:chgData name="Pamela Alvarado-Zarate" userId="S::palvaradozarate1@student.gsu.edu::b64c4eae-fef6-4b50-b782-d83622264514" providerId="AD" clId="Web-{5EA863C3-4BD0-D911-9657-19326C3A9548}" dt="2025-04-28T12:42:34.157" v="13" actId="1076"/>
          <ac:spMkLst>
            <pc:docMk/>
            <pc:sldMk cId="3468740886" sldId="264"/>
            <ac:spMk id="11" creationId="{F68DB667-7074-5759-FFEC-BBFA5B90F508}"/>
          </ac:spMkLst>
        </pc:spChg>
      </pc:sldChg>
      <pc:sldChg chg="modNotes">
        <pc:chgData name="Pamela Alvarado-Zarate" userId="S::palvaradozarate1@student.gsu.edu::b64c4eae-fef6-4b50-b782-d83622264514" providerId="AD" clId="Web-{5EA863C3-4BD0-D911-9657-19326C3A9548}" dt="2025-04-28T16:03:37.261" v="151"/>
        <pc:sldMkLst>
          <pc:docMk/>
          <pc:sldMk cId="2326008415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Thao</a:t>
            </a:r>
            <a:endParaRPr/>
          </a:p>
        </p:txBody>
      </p:sp>
      <p:sp>
        <p:nvSpPr>
          <p:cNvPr id="354" name="Google Shape;3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CF921-5E9C-6FC4-DB94-06D335403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952EF-4E8C-1442-4035-0BB416D5E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AC12E-AF9B-023C-2786-4DFF4368F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Keras</a:t>
            </a:r>
            <a:r>
              <a:rPr lang="en-US"/>
              <a:t> Tokenizer </a:t>
            </a:r>
          </a:p>
          <a:p>
            <a:r>
              <a:rPr lang="en-US"/>
              <a:t>Caption is restricted to 34 tokens and a vocabulary consisted the 5,000 most common words in the </a:t>
            </a:r>
            <a:r>
              <a:rPr lang="en-US" err="1"/>
              <a:t>english</a:t>
            </a:r>
            <a:r>
              <a:rPr lang="en-US"/>
              <a:t> language</a:t>
            </a:r>
          </a:p>
          <a:p>
            <a:endParaRPr lang="en-US"/>
          </a:p>
          <a:p>
            <a:r>
              <a:rPr lang="en-US"/>
              <a:t>with special &lt;start&gt;, &lt;end&gt;, and &lt;</a:t>
            </a:r>
            <a:r>
              <a:rPr lang="en-US" err="1"/>
              <a:t>unk</a:t>
            </a:r>
            <a:r>
              <a:rPr lang="en-US"/>
              <a:t>&gt; tokens for caption to being after &lt;start&gt; and end with &lt;end&gt;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85E96-0CB9-C837-948C-2DBCF2639C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400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6622B-1FDD-CA6B-DFE2-E1AA12FEA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9009B0-D1AE-2C79-22D0-812278F47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F96CA-85F8-B3D4-A45D-6AE47C16C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pickle provides a straightforward mechanism to dump the fitted tokenizer to a file and load it back for inference or continued training.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11B48-C1F6-2C76-640D-CDC0C0A67D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45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C934C461-0171-250F-5298-526BB6E6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:notes">
            <a:extLst>
              <a:ext uri="{FF2B5EF4-FFF2-40B4-BE49-F238E27FC236}">
                <a16:creationId xmlns:a16="http://schemas.microsoft.com/office/drawing/2014/main" id="{523FB0C5-EB29-739C-200A-4EC3CD21F8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:notes">
            <a:extLst>
              <a:ext uri="{FF2B5EF4-FFF2-40B4-BE49-F238E27FC236}">
                <a16:creationId xmlns:a16="http://schemas.microsoft.com/office/drawing/2014/main" id="{62E2E688-DA61-A529-3AA5-7AF6F720D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4182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39BFBD79-C043-775A-33B5-108C30CFC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:notes">
            <a:extLst>
              <a:ext uri="{FF2B5EF4-FFF2-40B4-BE49-F238E27FC236}">
                <a16:creationId xmlns:a16="http://schemas.microsoft.com/office/drawing/2014/main" id="{7B61ED49-21BF-7D11-50DE-A54AB55A12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:notes">
            <a:extLst>
              <a:ext uri="{FF2B5EF4-FFF2-40B4-BE49-F238E27FC236}">
                <a16:creationId xmlns:a16="http://schemas.microsoft.com/office/drawing/2014/main" id="{866392CF-AEC9-E64A-228A-FFF74C3A13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429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>
          <a:extLst>
            <a:ext uri="{FF2B5EF4-FFF2-40B4-BE49-F238E27FC236}">
              <a16:creationId xmlns:a16="http://schemas.microsoft.com/office/drawing/2014/main" id="{A39F1EB8-FE65-1315-58CF-839B1BD02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>
            <a:extLst>
              <a:ext uri="{FF2B5EF4-FFF2-40B4-BE49-F238E27FC236}">
                <a16:creationId xmlns:a16="http://schemas.microsoft.com/office/drawing/2014/main" id="{202FA59C-454E-1E59-7439-26868DA61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>
            <a:extLst>
              <a:ext uri="{FF2B5EF4-FFF2-40B4-BE49-F238E27FC236}">
                <a16:creationId xmlns:a16="http://schemas.microsoft.com/office/drawing/2014/main" id="{866FD4DA-B545-3CF7-09E6-AD8468077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302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078c08f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078c08f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078c08ff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078c08ff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078c08ff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078c08ff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078c08ff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078c08ff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Charanya</a:t>
            </a:r>
            <a:endParaRPr/>
          </a:p>
        </p:txBody>
      </p:sp>
      <p:sp>
        <p:nvSpPr>
          <p:cNvPr id="364" name="Google Shape;3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078c08ff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078c08ff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B1AD8355-2669-479D-FB8F-5696F4AD1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078c08ff4_0_71:notes">
            <a:extLst>
              <a:ext uri="{FF2B5EF4-FFF2-40B4-BE49-F238E27FC236}">
                <a16:creationId xmlns:a16="http://schemas.microsoft.com/office/drawing/2014/main" id="{81FFDC47-E5C2-2525-7DAA-E35D0885B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078c08ff4_0_71:notes">
            <a:extLst>
              <a:ext uri="{FF2B5EF4-FFF2-40B4-BE49-F238E27FC236}">
                <a16:creationId xmlns:a16="http://schemas.microsoft.com/office/drawing/2014/main" id="{680958DC-26E4-9667-1BD8-84698B1D27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969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078c08ff4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078c08ff4_0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3F03CFD6-934A-3869-EBA5-6ECBA4614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078c08ff4_0_71:notes">
            <a:extLst>
              <a:ext uri="{FF2B5EF4-FFF2-40B4-BE49-F238E27FC236}">
                <a16:creationId xmlns:a16="http://schemas.microsoft.com/office/drawing/2014/main" id="{A08B600D-D353-B385-C757-E4E3C79B4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078c08ff4_0_71:notes">
            <a:extLst>
              <a:ext uri="{FF2B5EF4-FFF2-40B4-BE49-F238E27FC236}">
                <a16:creationId xmlns:a16="http://schemas.microsoft.com/office/drawing/2014/main" id="{AB201333-8A7E-DCA2-D834-2728E40299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78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>
          <a:extLst>
            <a:ext uri="{FF2B5EF4-FFF2-40B4-BE49-F238E27FC236}">
              <a16:creationId xmlns:a16="http://schemas.microsoft.com/office/drawing/2014/main" id="{B156D92C-4735-56BB-8284-08FBF5242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>
            <a:extLst>
              <a:ext uri="{FF2B5EF4-FFF2-40B4-BE49-F238E27FC236}">
                <a16:creationId xmlns:a16="http://schemas.microsoft.com/office/drawing/2014/main" id="{E9AE4D6B-31D9-DF45-0E51-A6F1B7EA2D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>
            <a:extLst>
              <a:ext uri="{FF2B5EF4-FFF2-40B4-BE49-F238E27FC236}">
                <a16:creationId xmlns:a16="http://schemas.microsoft.com/office/drawing/2014/main" id="{C222741F-B853-4B29-2D20-34E17746A6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0319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>
          <a:extLst>
            <a:ext uri="{FF2B5EF4-FFF2-40B4-BE49-F238E27FC236}">
              <a16:creationId xmlns:a16="http://schemas.microsoft.com/office/drawing/2014/main" id="{27D9B27B-4097-89E6-F673-56658E800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>
            <a:extLst>
              <a:ext uri="{FF2B5EF4-FFF2-40B4-BE49-F238E27FC236}">
                <a16:creationId xmlns:a16="http://schemas.microsoft.com/office/drawing/2014/main" id="{DDA3A015-072F-673F-6DDA-908B41C25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>
            <a:extLst>
              <a:ext uri="{FF2B5EF4-FFF2-40B4-BE49-F238E27FC236}">
                <a16:creationId xmlns:a16="http://schemas.microsoft.com/office/drawing/2014/main" id="{9751E9D7-E7C5-A98E-B8F1-C6A3A62745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2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>
          <a:extLst>
            <a:ext uri="{FF2B5EF4-FFF2-40B4-BE49-F238E27FC236}">
              <a16:creationId xmlns:a16="http://schemas.microsoft.com/office/drawing/2014/main" id="{FE5CC393-BB99-C952-E90D-A92D29B10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>
            <a:extLst>
              <a:ext uri="{FF2B5EF4-FFF2-40B4-BE49-F238E27FC236}">
                <a16:creationId xmlns:a16="http://schemas.microsoft.com/office/drawing/2014/main" id="{D4AEB33E-11E7-DAAC-7216-961A5A528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>
            <a:extLst>
              <a:ext uri="{FF2B5EF4-FFF2-40B4-BE49-F238E27FC236}">
                <a16:creationId xmlns:a16="http://schemas.microsoft.com/office/drawing/2014/main" id="{7379F714-8009-16E6-E2FB-8024168CD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77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>
          <a:extLst>
            <a:ext uri="{FF2B5EF4-FFF2-40B4-BE49-F238E27FC236}">
              <a16:creationId xmlns:a16="http://schemas.microsoft.com/office/drawing/2014/main" id="{FCBA55DD-036F-84A8-CEA8-053E53612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>
            <a:extLst>
              <a:ext uri="{FF2B5EF4-FFF2-40B4-BE49-F238E27FC236}">
                <a16:creationId xmlns:a16="http://schemas.microsoft.com/office/drawing/2014/main" id="{87A3A9AB-8877-7245-299C-BA98F35B6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>
            <a:extLst>
              <a:ext uri="{FF2B5EF4-FFF2-40B4-BE49-F238E27FC236}">
                <a16:creationId xmlns:a16="http://schemas.microsoft.com/office/drawing/2014/main" id="{B86C8243-F2EB-F37E-9C40-CDE0BD1031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34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uploaded 5 images from the dataset and used YOLOv5s, a lightweight model pre-trained on the COCO dataset.</a:t>
            </a:r>
          </a:p>
          <a:p>
            <a:endParaRPr lang="en-US"/>
          </a:p>
          <a:p>
            <a:r>
              <a:rPr lang="en-US"/>
              <a:t>0.25 confidence threshold and applied Non-Maximum Suppression to clean the outputs.</a:t>
            </a:r>
          </a:p>
          <a:p>
            <a:endParaRPr lang="en-US"/>
          </a:p>
          <a:p>
            <a:r>
              <a:rPr lang="en-US"/>
              <a:t>major objects detected dogs, birds, cars, and people</a:t>
            </a:r>
          </a:p>
          <a:p>
            <a:endParaRPr lang="en-US"/>
          </a:p>
          <a:p>
            <a:r>
              <a:rPr lang="en-US"/>
              <a:t>YOLOv5s is faster, lighter, and enough for small-scale tasks.</a:t>
            </a:r>
          </a:p>
          <a:p>
            <a:endParaRPr lang="en-US"/>
          </a:p>
          <a:p>
            <a:r>
              <a:rPr lang="en-US"/>
              <a:t>NMS removes duplicate/overlapping bounding boxes and keeps only the best one</a:t>
            </a:r>
          </a:p>
          <a:p>
            <a:endParaRPr lang="en-US"/>
          </a:p>
          <a:p>
            <a:r>
              <a:rPr lang="en-US"/>
              <a:t>0.25 confidence to balance between detecting more objects and reducing false positives.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872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30F29-2A45-8EE5-5C12-CF068248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96C7B-D3DA-0F29-8504-EEB1F6832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410EA-194E-7AA9-ABFF-49FF8FA93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Misclassification of Lemur as Bear/Sheep.</a:t>
            </a:r>
          </a:p>
          <a:p>
            <a:r>
              <a:rPr lang="en-US"/>
              <a:t>Some low-confidence detections in busy scenes.</a:t>
            </a:r>
          </a:p>
          <a:p>
            <a:endParaRPr lang="en-US"/>
          </a:p>
          <a:p>
            <a:r>
              <a:rPr lang="en-US"/>
              <a:t>YOLOv5s is faster, lighter, and enough for small-scale tasks like 5-image detection.</a:t>
            </a:r>
          </a:p>
          <a:p>
            <a:endParaRPr lang="en-US"/>
          </a:p>
          <a:p>
            <a:r>
              <a:rPr lang="en-US"/>
              <a:t>NMS removes duplicate/overlapping bounding boxes and keeps only the best one</a:t>
            </a:r>
          </a:p>
          <a:p>
            <a:endParaRPr lang="en-US"/>
          </a:p>
          <a:p>
            <a:r>
              <a:rPr lang="en-US"/>
              <a:t>0.25 confidence to balance between detecting more objects and reducing false positives.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6517F-C47E-8929-455A-9ED6E04D70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716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pickle provides a straightforward mechanism to dump the fitted tokenizer to a file and load it back for inference or continued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90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A picture containing game, holding, table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 descr="A picture containing meter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381000" y="1788326"/>
            <a:ext cx="11430000" cy="417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hite">
  <p:cSld name="Title Slide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 descr="A picture containing g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sz="6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 descr="A picture containing game, holding, table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2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Photo">
  <p:cSld name="Title Slide Photo">
    <p:bg>
      <p:bgPr>
        <a:solidFill>
          <a:srgbClr val="EDEEE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>
            <a:spLocks noGrp="1"/>
          </p:cNvSpPr>
          <p:nvPr>
            <p:ph type="pic" idx="2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rgbClr val="C7CACD"/>
          </a:solidFill>
          <a:ln>
            <a:noFill/>
          </a:ln>
        </p:spPr>
      </p:sp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sz="6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3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No Bullets">
  <p:cSld name="Title and Content No Bulle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 descr="A picture containing meter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81000" y="1788326"/>
            <a:ext cx="8655424" cy="417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 descr="A close up of a device&#10;&#10;Description automatically generated"/>
          <p:cNvSpPr/>
          <p:nvPr/>
        </p:nvSpPr>
        <p:spPr>
          <a:xfrm>
            <a:off x="-589993" y="-304800"/>
            <a:ext cx="13275733" cy="746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Image">
  <p:cSld name="Section Header Image">
    <p:bg>
      <p:bgPr>
        <a:solidFill>
          <a:srgbClr val="EDEEE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4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>
            <a:spLocks noGrp="1"/>
          </p:cNvSpPr>
          <p:nvPr>
            <p:ph type="body" idx="1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>
            <a:spLocks noGrp="1"/>
          </p:cNvSpPr>
          <p:nvPr>
            <p:ph type="body" idx="3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/>
            </a:lvl1pPr>
            <a:lvl2pPr marL="914400" lvl="1" indent="-330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 descr="Shape, arrow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Quote">
  <p:cSld name="1_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69188" y="-629586"/>
            <a:ext cx="3621741" cy="362174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body" idx="1"/>
          </p:nvPr>
        </p:nvSpPr>
        <p:spPr>
          <a:xfrm>
            <a:off x="380999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2"/>
          </p:nvPr>
        </p:nvSpPr>
        <p:spPr>
          <a:xfrm>
            <a:off x="6382871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Circular Photo">
  <p:cSld name="Text and Circular Photo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1"/>
          </p:nvPr>
        </p:nvSpPr>
        <p:spPr>
          <a:xfrm>
            <a:off x="380999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28"/>
          <p:cNvSpPr>
            <a:spLocks noGrp="1"/>
          </p:cNvSpPr>
          <p:nvPr>
            <p:ph type="pic" idx="2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Photo and Text">
  <p:cSld name="Square Photo and 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6956424" y="2179479"/>
            <a:ext cx="4191001" cy="341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710"/>
              <a:buNone/>
              <a:defRPr sz="18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29"/>
          <p:cNvSpPr>
            <a:spLocks noGrp="1"/>
          </p:cNvSpPr>
          <p:nvPr>
            <p:ph type="pic" idx="2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5188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No Bullets" type="obj">
  <p:cSld name="OBJEC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 descr="A picture containing meter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body" idx="1"/>
          </p:nvPr>
        </p:nvSpPr>
        <p:spPr>
          <a:xfrm>
            <a:off x="381000" y="1788326"/>
            <a:ext cx="8655424" cy="417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3" descr="A picture containing game, holding, table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body" idx="2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body" idx="2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hite">
  <p:cSld name="Title Slide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5" descr="A picture containing g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sz="6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body" idx="2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8" name="Google Shape;268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Photo">
  <p:cSld name="Title Slide Photo">
    <p:bg>
      <p:bgPr>
        <a:solidFill>
          <a:srgbClr val="EDEEE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>
            <a:spLocks noGrp="1"/>
          </p:cNvSpPr>
          <p:nvPr>
            <p:ph type="pic" idx="2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rgbClr val="C7CACD"/>
          </a:solidFill>
          <a:ln>
            <a:noFill/>
          </a:ln>
        </p:spPr>
      </p:sp>
      <p:sp>
        <p:nvSpPr>
          <p:cNvPr id="272" name="Google Shape;272;p36"/>
          <p:cNvSpPr txBox="1"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sz="6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dt" idx="10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36"/>
          <p:cNvSpPr txBox="1">
            <a:spLocks noGrp="1"/>
          </p:cNvSpPr>
          <p:nvPr>
            <p:ph type="body" idx="3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7" descr="A picture containing meter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 txBox="1"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body" idx="1"/>
          </p:nvPr>
        </p:nvSpPr>
        <p:spPr>
          <a:xfrm>
            <a:off x="381000" y="1788326"/>
            <a:ext cx="11430000" cy="417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37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7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8" descr="A close up of a devi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89993" y="-304800"/>
            <a:ext cx="13275733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 txBox="1"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8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Image">
  <p:cSld name="Section Header Image">
    <p:bg>
      <p:bgPr>
        <a:solidFill>
          <a:srgbClr val="EDEEE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39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>
            <a:spLocks noGrp="1"/>
          </p:cNvSpPr>
          <p:nvPr>
            <p:ph type="body" idx="1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9"/>
          <p:cNvSpPr>
            <a:spLocks noGrp="1"/>
          </p:cNvSpPr>
          <p:nvPr>
            <p:ph type="body" idx="3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/>
            </a:lvl1pPr>
            <a:lvl2pPr marL="914400" lvl="1" indent="-330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marL="1371600" lvl="2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2" name="Google Shape;30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0" descr="Shape, arrow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 txBox="1"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Quote">
  <p:cSld name="1_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1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69188" y="-629586"/>
            <a:ext cx="3621741" cy="3621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42"/>
          <p:cNvSpPr txBox="1">
            <a:spLocks noGrp="1"/>
          </p:cNvSpPr>
          <p:nvPr>
            <p:ph type="body" idx="1"/>
          </p:nvPr>
        </p:nvSpPr>
        <p:spPr>
          <a:xfrm>
            <a:off x="380999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body" idx="2"/>
          </p:nvPr>
        </p:nvSpPr>
        <p:spPr>
          <a:xfrm>
            <a:off x="6382871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2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2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Circular Photo">
  <p:cSld name="Text and Circular Photo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3"/>
          <p:cNvSpPr txBox="1">
            <a:spLocks noGrp="1"/>
          </p:cNvSpPr>
          <p:nvPr>
            <p:ph type="body" idx="1"/>
          </p:nvPr>
        </p:nvSpPr>
        <p:spPr>
          <a:xfrm>
            <a:off x="380999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43"/>
          <p:cNvSpPr>
            <a:spLocks noGrp="1"/>
          </p:cNvSpPr>
          <p:nvPr>
            <p:ph type="pic" idx="2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Photo and Text">
  <p:cSld name="Square Photo and 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6956424" y="2179479"/>
            <a:ext cx="4191001" cy="341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710"/>
              <a:buNone/>
              <a:defRPr sz="18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44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44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44"/>
          <p:cNvSpPr>
            <a:spLocks noGrp="1"/>
          </p:cNvSpPr>
          <p:nvPr>
            <p:ph type="pic" idx="2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5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5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46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dt" idx="10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3.gif"/><Relationship Id="rId5" Type="http://schemas.openxmlformats.org/officeDocument/2006/relationships/hyperlink" Target="https://imagekit.io/tools/asset-public-link?detail=%7B%22name%22%3A%22gan.gif%22%2C%22type%22%3A%22image%2Fgif%22%2C%22signedurl_expire%22%3A%222028-04-26T23%3A54%3A47.174Z%22%2C%22signedUrl%22%3A%22https%3A%2F%2Fmedia-hosting.imagekit.io%2F6669d715694e4e88%2Fgan.gif%3FExpires%3D1840406087%26Key-Pair-Id%3DK2ZIVPTIP2VGHC%26Signature%3DUq~JV0a4KxAXQ5IU8y2A72TzKK4WmqwMnrTn6m84QQ9QZD7bn3-8MXWrAWoY-JE4uY1l9Zs3vYSGCRpEZ4ZJ6V98~Q6WiuKXTxjY4vOnL7je180vh3GiNWiptcT~10LqDWoOQ4zCHlTFhiz-xIZ7-EljbwKfQmJmPNJ~bfRXl~muhTDG7GKMsmMu499CVg8HjZ-inshxlF66hz637qatmJCS1nd3VLYiT0ZXaeqAm9LC9z1K7ZEy8cZd~8yXUHE7XBggpEUmVrIBFpJke7n83Tl~X0G9L~tWtr0jgmtBJbG-BdoIBcgQBETVsEOuX6AKHlZpsJrsTDT6ZdJy2lNt0w__%22%7D" TargetMode="Externa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>
            <a:spLocks noGrp="1"/>
          </p:cNvSpPr>
          <p:nvPr>
            <p:ph type="ctrTitle"/>
          </p:nvPr>
        </p:nvSpPr>
        <p:spPr>
          <a:xfrm>
            <a:off x="591808" y="827314"/>
            <a:ext cx="10455016" cy="249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</a:pPr>
            <a:r>
              <a:rPr lang="en-US" sz="5400">
                <a:latin typeface="Arial"/>
                <a:ea typeface="Arial"/>
                <a:cs typeface="Arial"/>
                <a:sym typeface="Arial"/>
              </a:rPr>
              <a:t>Image-Based Deep Learning &amp; Reinforcement Learning Strategy Design </a:t>
            </a:r>
            <a:endParaRPr lang="en-US" sz="7200"/>
          </a:p>
        </p:txBody>
      </p:sp>
      <p:sp>
        <p:nvSpPr>
          <p:cNvPr id="357" name="Google Shape;357;p47"/>
          <p:cNvSpPr txBox="1">
            <a:spLocks noGrp="1"/>
          </p:cNvSpPr>
          <p:nvPr>
            <p:ph type="body" idx="2"/>
          </p:nvPr>
        </p:nvSpPr>
        <p:spPr>
          <a:xfrm>
            <a:off x="238722" y="56685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April </a:t>
            </a:r>
            <a:r>
              <a:rPr lang="en-US"/>
              <a:t>28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, 2025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  <p:sp>
        <p:nvSpPr>
          <p:cNvPr id="358" name="Google Shape;358;p47"/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59" name="Google Shape;359;p47"/>
          <p:cNvSpPr txBox="1">
            <a:spLocks noGrp="1"/>
          </p:cNvSpPr>
          <p:nvPr>
            <p:ph type="ftr" idx="11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analysis and results are based on synthetically generated data. This is NOT a reflection of Truist's data.​</a:t>
            </a:r>
            <a:endParaRPr/>
          </a:p>
        </p:txBody>
      </p:sp>
      <p:sp>
        <p:nvSpPr>
          <p:cNvPr id="360" name="Google Shape;360;p47"/>
          <p:cNvSpPr/>
          <p:nvPr/>
        </p:nvSpPr>
        <p:spPr>
          <a:xfrm>
            <a:off x="238721" y="3522899"/>
            <a:ext cx="601389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en-US" sz="2000" b="1" u="sng">
                <a:solidFill>
                  <a:schemeClr val="lt1"/>
                </a:solidFill>
              </a:rPr>
              <a:t>6 </a:t>
            </a:r>
            <a:r>
              <a:rPr lang="en-US" sz="2000" b="1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Members</a:t>
            </a:r>
            <a:endParaRPr lang="en-US" sz="1200" u="sng">
              <a:solidFill>
                <a:schemeClr val="lt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Pamela Alvarado-Zarate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 Hite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Harshal Kamble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Vishnu Sankhyan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Venkatesh Subramony</a:t>
            </a:r>
            <a:endParaRPr lang="en-US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AB443-5E62-82B3-CF62-43ECA667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F5602AB-A1DE-BF1A-A6B8-EFBA95B74A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1775"/>
            <a:ext cx="10644188" cy="322263"/>
          </a:xfrm>
        </p:spPr>
        <p:txBody>
          <a:bodyPr/>
          <a:lstStyle/>
          <a:p>
            <a:r>
              <a:rPr lang="en-US" sz="2800"/>
              <a:t>Detection Results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C9934DF-6B81-3112-DF81-A0144757D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285144"/>
              </p:ext>
            </p:extLst>
          </p:nvPr>
        </p:nvGraphicFramePr>
        <p:xfrm>
          <a:off x="300000" y="678000"/>
          <a:ext cx="7998788" cy="2439096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2639770">
                  <a:extLst>
                    <a:ext uri="{9D8B030D-6E8A-4147-A177-3AD203B41FA5}">
                      <a16:colId xmlns:a16="http://schemas.microsoft.com/office/drawing/2014/main" val="514314025"/>
                    </a:ext>
                  </a:extLst>
                </a:gridCol>
                <a:gridCol w="2679509">
                  <a:extLst>
                    <a:ext uri="{9D8B030D-6E8A-4147-A177-3AD203B41FA5}">
                      <a16:colId xmlns:a16="http://schemas.microsoft.com/office/drawing/2014/main" val="4230527550"/>
                    </a:ext>
                  </a:extLst>
                </a:gridCol>
                <a:gridCol w="2679509">
                  <a:extLst>
                    <a:ext uri="{9D8B030D-6E8A-4147-A177-3AD203B41FA5}">
                      <a16:colId xmlns:a16="http://schemas.microsoft.com/office/drawing/2014/main" val="3379709575"/>
                    </a:ext>
                  </a:extLst>
                </a:gridCol>
              </a:tblGrid>
              <a:tr h="406516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Detected 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926318"/>
                  </a:ext>
                </a:extLst>
              </a:tr>
              <a:tr h="406516">
                <a:tc>
                  <a:txBody>
                    <a:bodyPr/>
                    <a:lstStyle/>
                    <a:p>
                      <a:r>
                        <a:rPr lang="en-US"/>
                        <a:t>Dog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Dog (0.53)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800548"/>
                  </a:ext>
                </a:extLst>
              </a:tr>
              <a:tr h="406516">
                <a:tc>
                  <a:txBody>
                    <a:bodyPr/>
                    <a:lstStyle/>
                    <a:p>
                      <a:r>
                        <a:rPr lang="en-US"/>
                        <a:t>Bird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Bird (0.87)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678722"/>
                  </a:ext>
                </a:extLst>
              </a:tr>
              <a:tr h="406516">
                <a:tc>
                  <a:txBody>
                    <a:bodyPr/>
                    <a:lstStyle/>
                    <a:p>
                      <a:r>
                        <a:rPr lang="en-US"/>
                        <a:t>Car Showroom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Car, Chair, Person, Umbrella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49246"/>
                  </a:ext>
                </a:extLst>
              </a:tr>
              <a:tr h="406516">
                <a:tc>
                  <a:txBody>
                    <a:bodyPr/>
                    <a:lstStyle/>
                    <a:p>
                      <a:r>
                        <a:rPr lang="en-US"/>
                        <a:t>Urban Street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Car, Stop Sign, Person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075802"/>
                  </a:ext>
                </a:extLst>
              </a:tr>
              <a:tr h="406516">
                <a:tc>
                  <a:txBody>
                    <a:bodyPr/>
                    <a:lstStyle/>
                    <a:p>
                      <a:r>
                        <a:rPr lang="en-US"/>
                        <a:t>Lemur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Bear, Sheep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Misclassified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3966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1CCADD7-B901-E9D5-8A5E-BCB603656EF4}"/>
              </a:ext>
            </a:extLst>
          </p:cNvPr>
          <p:cNvSpPr txBox="1"/>
          <p:nvPr/>
        </p:nvSpPr>
        <p:spPr>
          <a:xfrm>
            <a:off x="416400" y="3926400"/>
            <a:ext cx="8971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Observations:</a:t>
            </a:r>
          </a:p>
          <a:p>
            <a:pPr marL="228600" lvl="1" indent="-228600">
              <a:buFont typeface=""/>
              <a:buChar char="•"/>
            </a:pPr>
            <a:r>
              <a:rPr lang="en-US" sz="1600"/>
              <a:t>High accuracy for common objects (dogs, cars, birds)</a:t>
            </a:r>
          </a:p>
          <a:p>
            <a:pPr marL="228600" lvl="1" indent="-228600">
              <a:buFont typeface=""/>
              <a:buChar char="•"/>
            </a:pPr>
            <a:r>
              <a:rPr lang="en-US" sz="1600"/>
              <a:t>Some low confidence detections (&lt;0.5) for small persons</a:t>
            </a:r>
          </a:p>
          <a:p>
            <a:pPr marL="228600" lvl="1" indent="-228600">
              <a:buFont typeface=""/>
              <a:buChar char="•"/>
            </a:pPr>
            <a:r>
              <a:rPr lang="en-US" sz="1600"/>
              <a:t>Misclassification for rare objects (lemur)</a:t>
            </a:r>
          </a:p>
          <a:p>
            <a:pPr marL="228600" lvl="1" indent="-228600">
              <a:buFont typeface=""/>
              <a:buChar char="•"/>
            </a:pPr>
            <a:endParaRPr lang="en-US" sz="1600"/>
          </a:p>
          <a:p>
            <a:pPr lvl="1"/>
            <a:r>
              <a:rPr lang="en-US" sz="1600" b="1"/>
              <a:t>Conclusion:</a:t>
            </a:r>
          </a:p>
          <a:p>
            <a:pPr marL="228600" lvl="1" indent="-228600">
              <a:buFont typeface=""/>
              <a:buChar char="•"/>
            </a:pPr>
            <a:r>
              <a:rPr lang="en-US" sz="1600"/>
              <a:t>YOLOv5s was effective without fine-tuning.</a:t>
            </a:r>
          </a:p>
          <a:p>
            <a:pPr marL="228600" lvl="1" indent="-228600">
              <a:buFont typeface=""/>
              <a:buChar char="•"/>
            </a:pPr>
            <a:r>
              <a:rPr lang="en-US" sz="1600"/>
              <a:t>Suitable for fast object detection tasks.</a:t>
            </a:r>
          </a:p>
          <a:p>
            <a:pPr marL="228600" lvl="1" indent="-228600">
              <a:buFont typeface=""/>
              <a:buChar char="•"/>
            </a:pPr>
            <a:r>
              <a:rPr lang="en-US" sz="1600"/>
              <a:t>Future work: Custom training for rare categories.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31A7C-52FF-B2A9-0B4F-0C8076D8A0A7}"/>
              </a:ext>
            </a:extLst>
          </p:cNvPr>
          <p:cNvSpPr txBox="1"/>
          <p:nvPr/>
        </p:nvSpPr>
        <p:spPr>
          <a:xfrm>
            <a:off x="314400" y="3278400"/>
            <a:ext cx="715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0039A6"/>
                </a:solidFill>
              </a:rPr>
              <a:t>Observations and Conclusion</a:t>
            </a:r>
            <a:endParaRPr lang="en-US" b="1"/>
          </a:p>
        </p:txBody>
      </p:sp>
      <p:pic>
        <p:nvPicPr>
          <p:cNvPr id="15" name="Picture 14" descr="A car parked on grass&#10;&#10;AI-generated content may be incorrect.">
            <a:extLst>
              <a:ext uri="{FF2B5EF4-FFF2-40B4-BE49-F238E27FC236}">
                <a16:creationId xmlns:a16="http://schemas.microsoft.com/office/drawing/2014/main" id="{1FABBC34-ADA3-C616-6946-255F97DE3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0" y="3426000"/>
            <a:ext cx="2961000" cy="2028000"/>
          </a:xfrm>
          <a:prstGeom prst="rect">
            <a:avLst/>
          </a:prstGeom>
        </p:spPr>
      </p:pic>
      <p:pic>
        <p:nvPicPr>
          <p:cNvPr id="16" name="Picture 15" descr="A black and white animal sitting on a tree branch&#10;&#10;AI-generated content may be incorrect.">
            <a:extLst>
              <a:ext uri="{FF2B5EF4-FFF2-40B4-BE49-F238E27FC236}">
                <a16:creationId xmlns:a16="http://schemas.microsoft.com/office/drawing/2014/main" id="{94EF5DBF-5192-8892-A1C7-027767D15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78" y="3432000"/>
            <a:ext cx="2299444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>
            <a:spLocks noGrp="1"/>
          </p:cNvSpPr>
          <p:nvPr>
            <p:ph type="ctrTitle"/>
          </p:nvPr>
        </p:nvSpPr>
        <p:spPr>
          <a:xfrm>
            <a:off x="1094567" y="1281917"/>
            <a:ext cx="9144000" cy="2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650"/>
              <a:t>Image Captioning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F1FD13-2CFE-5A1D-741B-A6F1312AE0AD}"/>
              </a:ext>
            </a:extLst>
          </p:cNvPr>
          <p:cNvSpPr/>
          <p:nvPr/>
        </p:nvSpPr>
        <p:spPr>
          <a:xfrm>
            <a:off x="75535" y="5796346"/>
            <a:ext cx="11855823" cy="94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0C468-A464-0D6F-9BC1-B1A8A6DA8A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0AD7C-582E-89FF-0061-3B1BED7825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41300"/>
            <a:ext cx="11430000" cy="609600"/>
          </a:xfrm>
        </p:spPr>
        <p:txBody>
          <a:bodyPr/>
          <a:lstStyle/>
          <a:p>
            <a:r>
              <a:rPr lang="en-US" sz="4400"/>
              <a:t>Libraries</a:t>
            </a:r>
          </a:p>
        </p:txBody>
      </p:sp>
      <p:pic>
        <p:nvPicPr>
          <p:cNvPr id="8" name="Picture 7" descr="A blue and black logo&#10;&#10;AI-generated content may be incorrect.">
            <a:extLst>
              <a:ext uri="{FF2B5EF4-FFF2-40B4-BE49-F238E27FC236}">
                <a16:creationId xmlns:a16="http://schemas.microsoft.com/office/drawing/2014/main" id="{608832D2-9EFC-FEAE-6A34-8DBD83AC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069" y="2593623"/>
            <a:ext cx="2531533" cy="2221090"/>
          </a:xfrm>
          <a:prstGeom prst="rect">
            <a:avLst/>
          </a:prstGeom>
        </p:spPr>
      </p:pic>
      <p:pic>
        <p:nvPicPr>
          <p:cNvPr id="9" name="Picture 8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A4E4C9E5-4D37-E3F6-57B8-B0484F39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" y="4090489"/>
            <a:ext cx="2743199" cy="1753244"/>
          </a:xfrm>
          <a:prstGeom prst="rect">
            <a:avLst/>
          </a:prstGeom>
        </p:spPr>
      </p:pic>
      <p:pic>
        <p:nvPicPr>
          <p:cNvPr id="10" name="Picture 9" descr="A black and grey logo&#10;&#10;AI-generated content may be incorrect.">
            <a:extLst>
              <a:ext uri="{FF2B5EF4-FFF2-40B4-BE49-F238E27FC236}">
                <a16:creationId xmlns:a16="http://schemas.microsoft.com/office/drawing/2014/main" id="{ED3B7629-9532-E02B-4035-1C1B84961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623" y="5571237"/>
            <a:ext cx="2743197" cy="795527"/>
          </a:xfrm>
          <a:prstGeom prst="rect">
            <a:avLst/>
          </a:prstGeom>
        </p:spPr>
      </p:pic>
      <p:pic>
        <p:nvPicPr>
          <p:cNvPr id="11" name="Picture 10" descr="A green cucumber with yellow text&#10;&#10;AI-generated content may be incorrect.">
            <a:extLst>
              <a:ext uri="{FF2B5EF4-FFF2-40B4-BE49-F238E27FC236}">
                <a16:creationId xmlns:a16="http://schemas.microsoft.com/office/drawing/2014/main" id="{41950A56-078E-3E4B-CFAD-35D607A80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66" y="1022451"/>
            <a:ext cx="2743199" cy="1567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450042-9A03-EFC5-E386-0B298659D05C}"/>
              </a:ext>
            </a:extLst>
          </p:cNvPr>
          <p:cNvSpPr txBox="1"/>
          <p:nvPr/>
        </p:nvSpPr>
        <p:spPr>
          <a:xfrm>
            <a:off x="3099465" y="1029280"/>
            <a:ext cx="698831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400"/>
              <a:t>Saving word-to-index mappings, configuration and other internal states after fitting the text tokenizer onto captions. </a:t>
            </a:r>
          </a:p>
          <a:p>
            <a:pPr marL="285750" indent="-285750">
              <a:buChar char="•"/>
            </a:pPr>
            <a:r>
              <a:rPr lang="en-US" sz="2400"/>
              <a:t>Disk &amp; reload fitted tokenizer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5F0338-876B-392D-DC00-507CA53151DA}"/>
              </a:ext>
            </a:extLst>
          </p:cNvPr>
          <p:cNvSpPr txBox="1"/>
          <p:nvPr/>
        </p:nvSpPr>
        <p:spPr>
          <a:xfrm>
            <a:off x="488911" y="2920170"/>
            <a:ext cx="100222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400"/>
              <a:t>Store and manipulate image feature arrays, token sequences, and batch data.</a:t>
            </a:r>
            <a:endParaRPr lang="en-US"/>
          </a:p>
          <a:p>
            <a:pPr marL="342900" indent="-342900">
              <a:buChar char="•"/>
            </a:pPr>
            <a:r>
              <a:rPr lang="en-US" sz="2400"/>
              <a:t>Efficiently pad, slice, and reshape data for model input.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FC8D4F-F5FF-FDA4-5974-2876C00B3BB9}"/>
              </a:ext>
            </a:extLst>
          </p:cNvPr>
          <p:cNvSpPr txBox="1"/>
          <p:nvPr/>
        </p:nvSpPr>
        <p:spPr>
          <a:xfrm>
            <a:off x="1857688" y="4331281"/>
            <a:ext cx="100222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400"/>
              <a:t>Access to Keras API</a:t>
            </a:r>
            <a:endParaRPr lang="en-US"/>
          </a:p>
          <a:p>
            <a:pPr marL="342900" indent="-342900">
              <a:buChar char="•"/>
            </a:pPr>
            <a:r>
              <a:rPr lang="en-US" sz="2400"/>
              <a:t>machine learning fundamentals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05A3B4-2E14-9784-0B54-463015A0F436}"/>
              </a:ext>
            </a:extLst>
          </p:cNvPr>
          <p:cNvSpPr txBox="1"/>
          <p:nvPr/>
        </p:nvSpPr>
        <p:spPr>
          <a:xfrm>
            <a:off x="5865245" y="5177948"/>
            <a:ext cx="631098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n-US" sz="2400"/>
              <a:t>Utility to truncate lists of integer sequences to a uniform length.</a:t>
            </a:r>
            <a:endParaRPr lang="en-US"/>
          </a:p>
          <a:p>
            <a:pPr marL="342900" indent="-342900">
              <a:buChar char="•"/>
            </a:pPr>
            <a:r>
              <a:rPr lang="en-US" sz="2400"/>
              <a:t>Complex and advanced ML architecture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/>
              <a:t>neural networks (CNNs &amp; RNNs)</a:t>
            </a:r>
          </a:p>
        </p:txBody>
      </p:sp>
    </p:spTree>
    <p:extLst>
      <p:ext uri="{BB962C8B-B14F-4D97-AF65-F5344CB8AC3E}">
        <p14:creationId xmlns:p14="http://schemas.microsoft.com/office/powerpoint/2010/main" val="239546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629BB-3F0C-20D7-243C-03F0A428D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CC02-3B5D-155D-D91D-863010999B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25575"/>
            <a:ext cx="8024813" cy="581025"/>
          </a:xfrm>
        </p:spPr>
        <p:txBody>
          <a:bodyPr/>
          <a:lstStyle/>
          <a:p>
            <a:pPr algn="ctr"/>
            <a:r>
              <a:rPr lang="en-US" sz="4400"/>
              <a:t>Text Processing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2509D-DC70-577C-3EF3-DEB7441428D7}"/>
              </a:ext>
            </a:extLst>
          </p:cNvPr>
          <p:cNvSpPr txBox="1"/>
          <p:nvPr/>
        </p:nvSpPr>
        <p:spPr>
          <a:xfrm>
            <a:off x="1389188" y="3943794"/>
            <a:ext cx="22093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≤ 34 Tokens (MAX_LENGTH)</a:t>
            </a:r>
            <a:endParaRPr lang="en-US" sz="1200"/>
          </a:p>
        </p:txBody>
      </p:sp>
      <p:pic>
        <p:nvPicPr>
          <p:cNvPr id="3" name="Graphic 2" descr="Programmer female outline">
            <a:extLst>
              <a:ext uri="{FF2B5EF4-FFF2-40B4-BE49-F238E27FC236}">
                <a16:creationId xmlns:a16="http://schemas.microsoft.com/office/drawing/2014/main" id="{C79A97B8-1BB8-1173-0F2F-DF7D62307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7968" y="2632423"/>
            <a:ext cx="1290696" cy="1290696"/>
          </a:xfrm>
          <a:prstGeom prst="rect">
            <a:avLst/>
          </a:prstGeom>
        </p:spPr>
      </p:pic>
      <p:pic>
        <p:nvPicPr>
          <p:cNvPr id="4" name="Graphic 3" descr="Chat bubble outline">
            <a:extLst>
              <a:ext uri="{FF2B5EF4-FFF2-40B4-BE49-F238E27FC236}">
                <a16:creationId xmlns:a16="http://schemas.microsoft.com/office/drawing/2014/main" id="{13354CB9-4420-8096-9851-9DACF8642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1250" y="2637552"/>
            <a:ext cx="1290696" cy="1290696"/>
          </a:xfrm>
          <a:prstGeom prst="rect">
            <a:avLst/>
          </a:prstGeom>
        </p:spPr>
      </p:pic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284AEA94-BA1F-7446-FC9D-498450A7D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49084" y="2635687"/>
            <a:ext cx="1290696" cy="1290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6987D3-80E0-395D-055C-B3F960A7070F}"/>
              </a:ext>
            </a:extLst>
          </p:cNvPr>
          <p:cNvSpPr txBox="1"/>
          <p:nvPr/>
        </p:nvSpPr>
        <p:spPr>
          <a:xfrm>
            <a:off x="4469618" y="3940164"/>
            <a:ext cx="23975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5k Common Words (VOCAB_SIZE)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A1E50-42D9-30A2-0451-670E2780054B}"/>
              </a:ext>
            </a:extLst>
          </p:cNvPr>
          <p:cNvSpPr txBox="1"/>
          <p:nvPr/>
        </p:nvSpPr>
        <p:spPr>
          <a:xfrm>
            <a:off x="7905447" y="3946641"/>
            <a:ext cx="27738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Special Tokens</a:t>
            </a:r>
          </a:p>
          <a:p>
            <a:pPr algn="ctr"/>
            <a:r>
              <a:rPr lang="en-US" sz="2000"/>
              <a:t>&lt;start&gt;, &lt;end&gt;, &lt;</a:t>
            </a:r>
            <a:r>
              <a:rPr lang="en-US" sz="2000" err="1"/>
              <a:t>unk</a:t>
            </a:r>
            <a:r>
              <a:rPr lang="en-US" sz="200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2600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EA3EA-E2F8-0447-AD2D-5672BFD62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E8E5-C2D1-1392-A1D9-A2BF665CCD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024813" cy="442913"/>
          </a:xfrm>
        </p:spPr>
        <p:txBody>
          <a:bodyPr/>
          <a:lstStyle/>
          <a:p>
            <a:pPr algn="ctr"/>
            <a:r>
              <a:rPr lang="en-US" sz="3200"/>
              <a:t>Encoder-Decoder Paradigm </a:t>
            </a:r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62FF6-9AC9-EAC0-2CC2-C93F80EF69D5}"/>
              </a:ext>
            </a:extLst>
          </p:cNvPr>
          <p:cNvSpPr/>
          <p:nvPr/>
        </p:nvSpPr>
        <p:spPr>
          <a:xfrm>
            <a:off x="284664" y="824737"/>
            <a:ext cx="1358516" cy="18301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JPEG Image File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537DD4F-3880-8FB3-55CC-10FB81B98798}"/>
              </a:ext>
            </a:extLst>
          </p:cNvPr>
          <p:cNvSpPr/>
          <p:nvPr/>
        </p:nvSpPr>
        <p:spPr>
          <a:xfrm>
            <a:off x="1805151" y="1691238"/>
            <a:ext cx="545629" cy="2822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17BDA0-4204-728D-DF9B-C056F912D2CF}"/>
              </a:ext>
            </a:extLst>
          </p:cNvPr>
          <p:cNvSpPr/>
          <p:nvPr/>
        </p:nvSpPr>
        <p:spPr>
          <a:xfrm>
            <a:off x="2514918" y="1020896"/>
            <a:ext cx="1415659" cy="143799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CNN</a:t>
            </a:r>
          </a:p>
          <a:p>
            <a:pPr algn="ctr"/>
            <a:r>
              <a:rPr lang="en-US" sz="1600">
                <a:cs typeface="Arial"/>
              </a:rPr>
              <a:t>(ResNet50 pretrained on ImageNet)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851DC6-C5AE-DEF1-BD56-F5883337D768}"/>
              </a:ext>
            </a:extLst>
          </p:cNvPr>
          <p:cNvSpPr/>
          <p:nvPr/>
        </p:nvSpPr>
        <p:spPr>
          <a:xfrm>
            <a:off x="4102747" y="1615793"/>
            <a:ext cx="545629" cy="2822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4F8F88-52AA-1A3E-7BF8-C4D197A55C14}"/>
              </a:ext>
            </a:extLst>
          </p:cNvPr>
          <p:cNvSpPr/>
          <p:nvPr/>
        </p:nvSpPr>
        <p:spPr>
          <a:xfrm>
            <a:off x="4755094" y="802245"/>
            <a:ext cx="602663" cy="19735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4CF15-507E-553C-6E75-23830A8274B7}"/>
              </a:ext>
            </a:extLst>
          </p:cNvPr>
          <p:cNvSpPr txBox="1"/>
          <p:nvPr/>
        </p:nvSpPr>
        <p:spPr>
          <a:xfrm rot="16200000">
            <a:off x="4041200" y="1505493"/>
            <a:ext cx="20310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</a:rPr>
              <a:t>3D Feature Map (7x7x2048)</a:t>
            </a:r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C30EF7-D10A-FBC5-C35F-09A34BE06695}"/>
              </a:ext>
            </a:extLst>
          </p:cNvPr>
          <p:cNvSpPr/>
          <p:nvPr/>
        </p:nvSpPr>
        <p:spPr>
          <a:xfrm>
            <a:off x="5461047" y="1623337"/>
            <a:ext cx="545629" cy="2822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7CB101-482A-9C86-F95F-F89D51CBE1BE}"/>
              </a:ext>
            </a:extLst>
          </p:cNvPr>
          <p:cNvSpPr/>
          <p:nvPr/>
        </p:nvSpPr>
        <p:spPr>
          <a:xfrm>
            <a:off x="6098024" y="779611"/>
            <a:ext cx="602663" cy="19735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5F430A-D842-9351-FCE3-1A3C7C48ECF2}"/>
              </a:ext>
            </a:extLst>
          </p:cNvPr>
          <p:cNvSpPr txBox="1"/>
          <p:nvPr/>
        </p:nvSpPr>
        <p:spPr>
          <a:xfrm rot="16200000">
            <a:off x="5391675" y="1475314"/>
            <a:ext cx="20310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</a:rPr>
              <a:t>Global Average Pooling</a:t>
            </a:r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88220D-C3D8-2496-07D2-75DC462A24D3}"/>
              </a:ext>
            </a:extLst>
          </p:cNvPr>
          <p:cNvSpPr/>
          <p:nvPr/>
        </p:nvSpPr>
        <p:spPr>
          <a:xfrm>
            <a:off x="6811522" y="1645970"/>
            <a:ext cx="545629" cy="2822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6B51BB-96BF-57B6-5685-B1456B1FFEB6}"/>
              </a:ext>
            </a:extLst>
          </p:cNvPr>
          <p:cNvSpPr/>
          <p:nvPr/>
        </p:nvSpPr>
        <p:spPr>
          <a:xfrm>
            <a:off x="2781912" y="4227331"/>
            <a:ext cx="822853" cy="7211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224x224</a:t>
            </a:r>
          </a:p>
          <a:p>
            <a:pPr algn="ctr"/>
            <a:r>
              <a:rPr lang="en-US" sz="1200" b="1">
                <a:cs typeface="Arial"/>
              </a:rPr>
              <a:t>pixels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75DCD-3A8B-12C1-A999-4A21F029FDFA}"/>
              </a:ext>
            </a:extLst>
          </p:cNvPr>
          <p:cNvSpPr txBox="1"/>
          <p:nvPr/>
        </p:nvSpPr>
        <p:spPr>
          <a:xfrm>
            <a:off x="1694843" y="3353729"/>
            <a:ext cx="30646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rgbClr val="161719"/>
                </a:solidFill>
              </a:rPr>
              <a:t>NumPy Array = </a:t>
            </a:r>
            <a:endParaRPr lang="en-US" sz="1100"/>
          </a:p>
          <a:p>
            <a:pPr algn="ctr"/>
            <a:r>
              <a:rPr lang="en-US" sz="1200" b="1">
                <a:solidFill>
                  <a:srgbClr val="161719"/>
                </a:solidFill>
              </a:rPr>
              <a:t>(height, width, channels) = (224, 224, 3)</a:t>
            </a:r>
            <a:endParaRPr lang="en-US" sz="110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680247F-0F7D-5DE8-4E58-2804847F6E61}"/>
              </a:ext>
            </a:extLst>
          </p:cNvPr>
          <p:cNvSpPr/>
          <p:nvPr/>
        </p:nvSpPr>
        <p:spPr>
          <a:xfrm rot="-5400000">
            <a:off x="3046229" y="3075665"/>
            <a:ext cx="296659" cy="2369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C2BE03-0B17-CC80-3B3F-24BEEE2A1A10}"/>
              </a:ext>
            </a:extLst>
          </p:cNvPr>
          <p:cNvSpPr txBox="1"/>
          <p:nvPr/>
        </p:nvSpPr>
        <p:spPr>
          <a:xfrm>
            <a:off x="1687299" y="2515685"/>
            <a:ext cx="31099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161719"/>
                </a:solidFill>
              </a:rPr>
              <a:t>drop final classification layers</a:t>
            </a:r>
          </a:p>
          <a:p>
            <a:pPr algn="ctr"/>
            <a:r>
              <a:rPr lang="en-US" b="1">
                <a:solidFill>
                  <a:srgbClr val="161719"/>
                </a:solidFill>
              </a:rPr>
              <a:t>mean subtraction &amp; scaling</a:t>
            </a:r>
            <a:endParaRPr lang="en-US" sz="1200" b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110B30-6DF0-47A0-36D6-8D47FD2FF36C}"/>
              </a:ext>
            </a:extLst>
          </p:cNvPr>
          <p:cNvSpPr/>
          <p:nvPr/>
        </p:nvSpPr>
        <p:spPr>
          <a:xfrm>
            <a:off x="7448499" y="764522"/>
            <a:ext cx="602663" cy="19735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7CC879-BCA8-2323-7F67-E9C97AD73CC9}"/>
              </a:ext>
            </a:extLst>
          </p:cNvPr>
          <p:cNvSpPr txBox="1"/>
          <p:nvPr/>
        </p:nvSpPr>
        <p:spPr>
          <a:xfrm rot="16200000">
            <a:off x="6734605" y="1467770"/>
            <a:ext cx="203107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</a:rPr>
              <a:t>2048-Dimensional Feature Vector​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C3A4664-4984-4B5B-FA15-AD2372F53B21}"/>
              </a:ext>
            </a:extLst>
          </p:cNvPr>
          <p:cNvSpPr/>
          <p:nvPr/>
        </p:nvSpPr>
        <p:spPr>
          <a:xfrm>
            <a:off x="8177086" y="1638425"/>
            <a:ext cx="545629" cy="2822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D17613-9D75-E97A-0289-8D71C7647D8F}"/>
              </a:ext>
            </a:extLst>
          </p:cNvPr>
          <p:cNvSpPr/>
          <p:nvPr/>
        </p:nvSpPr>
        <p:spPr>
          <a:xfrm>
            <a:off x="8904597" y="1405809"/>
            <a:ext cx="1017614" cy="751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cs typeface="Arial"/>
              </a:rPr>
              <a:t>Expand &amp; Tile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EDA9DC-4D1E-A45B-339E-EE00B591AE61}"/>
              </a:ext>
            </a:extLst>
          </p:cNvPr>
          <p:cNvSpPr txBox="1"/>
          <p:nvPr/>
        </p:nvSpPr>
        <p:spPr>
          <a:xfrm>
            <a:off x="7858744" y="2208455"/>
            <a:ext cx="31099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161719"/>
                </a:solidFill>
              </a:rPr>
              <a:t>shape [seq_len×2048] </a:t>
            </a:r>
            <a:endParaRPr lang="en-US" b="1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E0E4304-49BB-5EEE-42E1-3F5F92A79169}"/>
              </a:ext>
            </a:extLst>
          </p:cNvPr>
          <p:cNvSpPr/>
          <p:nvPr/>
        </p:nvSpPr>
        <p:spPr>
          <a:xfrm rot="5400000">
            <a:off x="9746352" y="2785196"/>
            <a:ext cx="545629" cy="2822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5BE407-1747-F9E9-DB89-06469769EC76}"/>
              </a:ext>
            </a:extLst>
          </p:cNvPr>
          <p:cNvSpPr/>
          <p:nvPr/>
        </p:nvSpPr>
        <p:spPr>
          <a:xfrm>
            <a:off x="8349791" y="3321983"/>
            <a:ext cx="1366061" cy="5174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Features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4CF146-B7B5-E686-33E0-3BF375051757}"/>
              </a:ext>
            </a:extLst>
          </p:cNvPr>
          <p:cNvSpPr/>
          <p:nvPr/>
        </p:nvSpPr>
        <p:spPr>
          <a:xfrm>
            <a:off x="10349097" y="3314438"/>
            <a:ext cx="1622575" cy="5174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Embeddings</a:t>
            </a:r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1B488AF-8383-88D8-424C-93748CA99AF9}"/>
              </a:ext>
            </a:extLst>
          </p:cNvPr>
          <p:cNvSpPr/>
          <p:nvPr/>
        </p:nvSpPr>
        <p:spPr>
          <a:xfrm rot="5400000">
            <a:off x="9746351" y="4173394"/>
            <a:ext cx="545629" cy="2822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4ED681-DD4A-0A28-006E-FB4171D3C73F}"/>
              </a:ext>
            </a:extLst>
          </p:cNvPr>
          <p:cNvSpPr/>
          <p:nvPr/>
        </p:nvSpPr>
        <p:spPr>
          <a:xfrm>
            <a:off x="9609732" y="4732816"/>
            <a:ext cx="2143150" cy="18980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LSTM</a:t>
            </a:r>
          </a:p>
          <a:p>
            <a:pPr algn="ctr"/>
            <a:r>
              <a:rPr lang="en-US" sz="1600">
                <a:cs typeface="Arial"/>
              </a:rPr>
              <a:t>output =</a:t>
            </a:r>
            <a:endParaRPr lang="en-US" sz="1600" b="1">
              <a:cs typeface="Arial"/>
            </a:endParaRPr>
          </a:p>
          <a:p>
            <a:pPr algn="ctr"/>
            <a:r>
              <a:rPr lang="en-US" sz="1600">
                <a:ea typeface="+mn-lt"/>
                <a:cs typeface="+mn-lt"/>
              </a:rPr>
              <a:t>[batch, </a:t>
            </a:r>
            <a:r>
              <a:rPr lang="en-US" sz="1600" err="1">
                <a:ea typeface="+mn-lt"/>
                <a:cs typeface="+mn-lt"/>
              </a:rPr>
              <a:t>seq_len</a:t>
            </a:r>
            <a:r>
              <a:rPr lang="en-US" sz="1600">
                <a:ea typeface="+mn-lt"/>
                <a:cs typeface="+mn-lt"/>
              </a:rPr>
              <a:t>, 512]</a:t>
            </a:r>
            <a:endParaRPr lang="en-US" sz="1600" b="1">
              <a:cs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9339B75-CC5C-C8D6-06D8-258E23E67DC9}"/>
              </a:ext>
            </a:extLst>
          </p:cNvPr>
          <p:cNvSpPr/>
          <p:nvPr/>
        </p:nvSpPr>
        <p:spPr>
          <a:xfrm rot="10800000">
            <a:off x="8934753" y="5576683"/>
            <a:ext cx="545629" cy="2822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FA0F26-06D2-8085-C291-11E99DA7B795}"/>
              </a:ext>
            </a:extLst>
          </p:cNvPr>
          <p:cNvSpPr/>
          <p:nvPr/>
        </p:nvSpPr>
        <p:spPr>
          <a:xfrm>
            <a:off x="7957474" y="4808260"/>
            <a:ext cx="875665" cy="18980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Dense 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817E9D3-FF33-0DE2-184E-075C2F780281}"/>
              </a:ext>
            </a:extLst>
          </p:cNvPr>
          <p:cNvSpPr/>
          <p:nvPr/>
        </p:nvSpPr>
        <p:spPr>
          <a:xfrm rot="10800000">
            <a:off x="7252317" y="5584227"/>
            <a:ext cx="545629" cy="2822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BCADD7-E038-F088-CF92-E0196DBBAED6}"/>
              </a:ext>
            </a:extLst>
          </p:cNvPr>
          <p:cNvSpPr/>
          <p:nvPr/>
        </p:nvSpPr>
        <p:spPr>
          <a:xfrm>
            <a:off x="5233890" y="4815804"/>
            <a:ext cx="1894180" cy="18980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Dense</a:t>
            </a:r>
            <a:r>
              <a:rPr lang="en-US" sz="1800">
                <a:cs typeface="Arial"/>
              </a:rPr>
              <a:t> (VOCAB_SIZE)</a:t>
            </a:r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ED229FE-0EFC-9EE0-712B-A174FF7FDCB1}"/>
              </a:ext>
            </a:extLst>
          </p:cNvPr>
          <p:cNvSpPr/>
          <p:nvPr/>
        </p:nvSpPr>
        <p:spPr>
          <a:xfrm rot="-5400000">
            <a:off x="3046228" y="3875387"/>
            <a:ext cx="296659" cy="2369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D150851-FF61-C519-64CF-0673D65AEBF2}"/>
              </a:ext>
            </a:extLst>
          </p:cNvPr>
          <p:cNvSpPr/>
          <p:nvPr/>
        </p:nvSpPr>
        <p:spPr>
          <a:xfrm rot="10800000">
            <a:off x="4483465" y="5621949"/>
            <a:ext cx="545629" cy="2822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E8952B-8F81-229C-3B05-6F51474CBECB}"/>
              </a:ext>
            </a:extLst>
          </p:cNvPr>
          <p:cNvSpPr/>
          <p:nvPr/>
        </p:nvSpPr>
        <p:spPr>
          <a:xfrm>
            <a:off x="3196859" y="5411823"/>
            <a:ext cx="1139726" cy="7060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Logits</a:t>
            </a:r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6FFE7CA2-C5B3-7921-75C6-9098621B8F4B}"/>
              </a:ext>
            </a:extLst>
          </p:cNvPr>
          <p:cNvSpPr/>
          <p:nvPr/>
        </p:nvSpPr>
        <p:spPr>
          <a:xfrm rot="10800000">
            <a:off x="2499247" y="5621948"/>
            <a:ext cx="545629" cy="28222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D76F15-D8C5-D9E3-013F-396407BF3A6E}"/>
              </a:ext>
            </a:extLst>
          </p:cNvPr>
          <p:cNvSpPr txBox="1"/>
          <p:nvPr/>
        </p:nvSpPr>
        <p:spPr>
          <a:xfrm>
            <a:off x="9609080" y="3853467"/>
            <a:ext cx="30646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rgbClr val="161719"/>
                </a:solidFill>
              </a:rPr>
              <a:t>masking padding tokens</a:t>
            </a: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ECFBFE-A9B7-6678-EE5E-DFE02F6D50F5}"/>
              </a:ext>
            </a:extLst>
          </p:cNvPr>
          <p:cNvSpPr/>
          <p:nvPr/>
        </p:nvSpPr>
        <p:spPr>
          <a:xfrm>
            <a:off x="133771" y="4793170"/>
            <a:ext cx="2233685" cy="18980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Inference Loop</a:t>
            </a:r>
          </a:p>
          <a:p>
            <a:pPr algn="ctr"/>
            <a:r>
              <a:rPr lang="en-US">
                <a:solidFill>
                  <a:srgbClr val="FFFFFF"/>
                </a:solidFill>
                <a:cs typeface="Arial"/>
              </a:rPr>
              <a:t>Map ID - &gt; Word</a:t>
            </a:r>
          </a:p>
          <a:p>
            <a:pPr algn="ctr"/>
            <a:r>
              <a:rPr lang="en-US">
                <a:solidFill>
                  <a:srgbClr val="FFFFFF"/>
                </a:solidFill>
                <a:cs typeface="Arial"/>
              </a:rPr>
              <a:t>Append to caption list</a:t>
            </a:r>
          </a:p>
          <a:p>
            <a:pPr algn="ctr"/>
            <a:r>
              <a:rPr lang="en-US">
                <a:solidFill>
                  <a:srgbClr val="FFFFFF"/>
                </a:solidFill>
                <a:cs typeface="Arial"/>
              </a:rPr>
              <a:t>If no &lt;end&gt;, loop back with new word embedding</a:t>
            </a:r>
          </a:p>
          <a:p>
            <a:pPr algn="ctr"/>
            <a:r>
              <a:rPr lang="en-US">
                <a:solidFill>
                  <a:srgbClr val="FFFFFF"/>
                </a:solidFill>
                <a:cs typeface="Arial"/>
              </a:rPr>
              <a:t>Join list - &gt; final caption</a:t>
            </a:r>
          </a:p>
        </p:txBody>
      </p:sp>
    </p:spTree>
    <p:extLst>
      <p:ext uri="{BB962C8B-B14F-4D97-AF65-F5344CB8AC3E}">
        <p14:creationId xmlns:p14="http://schemas.microsoft.com/office/powerpoint/2010/main" val="64742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472D3D-D2D3-5328-7520-438F484BAA4C}"/>
              </a:ext>
            </a:extLst>
          </p:cNvPr>
          <p:cNvSpPr/>
          <p:nvPr/>
        </p:nvSpPr>
        <p:spPr>
          <a:xfrm>
            <a:off x="154838" y="3963440"/>
            <a:ext cx="5447041" cy="2731818"/>
          </a:xfrm>
          <a:prstGeom prst="rect">
            <a:avLst/>
          </a:prstGeom>
          <a:solidFill>
            <a:srgbClr val="FAFAF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rtl="0">
              <a:lnSpc>
                <a:spcPts val="1657"/>
              </a:lnSpc>
              <a:buFont typeface="Symbol"/>
              <a:buChar char="•"/>
            </a:pPr>
            <a:endParaRPr lang="en-US" sz="1200">
              <a:solidFill>
                <a:schemeClr val="bg1">
                  <a:lumMod val="10000"/>
                </a:schemeClr>
              </a:solidFill>
              <a:latin typeface="Apto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6AC3D-4D84-BC04-26DF-A16792B0AAAB}"/>
              </a:ext>
            </a:extLst>
          </p:cNvPr>
          <p:cNvSpPr txBox="1"/>
          <p:nvPr/>
        </p:nvSpPr>
        <p:spPr>
          <a:xfrm>
            <a:off x="192938" y="4002767"/>
            <a:ext cx="5391640" cy="28324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ts val="1657"/>
              </a:lnSpc>
              <a:buChar char="•"/>
            </a:pPr>
            <a:r>
              <a:rPr lang="en-US" sz="1200" b="1">
                <a:solidFill>
                  <a:schemeClr val="bg1">
                    <a:lumMod val="10000"/>
                  </a:schemeClr>
                </a:solidFill>
              </a:rPr>
              <a:t>Generated Caption: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a close dog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dog</a:t>
            </a:r>
          </a:p>
          <a:p>
            <a:pPr marL="228600" indent="-228600">
              <a:lnSpc>
                <a:spcPts val="1657"/>
              </a:lnSpc>
              <a:buChar char="•"/>
            </a:pPr>
            <a:r>
              <a:rPr lang="en-US" sz="1200" b="1">
                <a:solidFill>
                  <a:schemeClr val="bg1">
                    <a:lumMod val="10000"/>
                  </a:schemeClr>
                </a:solidFill>
              </a:rPr>
              <a:t>Ground-Truth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 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close-up portrait of a tan and white dog with perked ears looking at the camera &lt;end&gt;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fox-like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dog sitting on a stone patio gazing forward &lt;end&gt;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golden canine with erect ears and a black nose on paving stones &lt;end&gt;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shiba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inu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style dog with warm russet fur staring at the lens &lt;end&gt; 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medium-sized dog with white chest and alert expression on tiled ground &lt;end&gt;</a:t>
            </a:r>
            <a:endParaRPr lang="en-US">
              <a:solidFill>
                <a:schemeClr val="bg1">
                  <a:lumMod val="10000"/>
                </a:schemeClr>
              </a:solidFill>
            </a:endParaRPr>
          </a:p>
          <a:p>
            <a:pPr marL="685800" lvl="1" indent="-228600">
              <a:lnSpc>
                <a:spcPts val="1657"/>
              </a:lnSpc>
              <a:buAutoNum type="arabicPeriod"/>
            </a:pPr>
            <a:endParaRPr lang="en-US" sz="1200">
              <a:solidFill>
                <a:schemeClr val="bg1">
                  <a:lumMod val="10000"/>
                </a:schemeClr>
              </a:solidFill>
              <a:latin typeface="Apto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43D67-455C-2302-F6B1-AF026883FCA2}"/>
              </a:ext>
            </a:extLst>
          </p:cNvPr>
          <p:cNvSpPr/>
          <p:nvPr/>
        </p:nvSpPr>
        <p:spPr>
          <a:xfrm>
            <a:off x="112715" y="121441"/>
            <a:ext cx="5526424" cy="36810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2D86D4-2A21-AA97-85DC-ECD91C8A8B8C}"/>
              </a:ext>
            </a:extLst>
          </p:cNvPr>
          <p:cNvSpPr/>
          <p:nvPr/>
        </p:nvSpPr>
        <p:spPr>
          <a:xfrm>
            <a:off x="6169935" y="127100"/>
            <a:ext cx="5877217" cy="247627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rtl="0">
              <a:lnSpc>
                <a:spcPts val="1657"/>
              </a:lnSpc>
              <a:buFont typeface="Symbol"/>
              <a:buChar char="•"/>
            </a:pPr>
            <a:endParaRPr lang="en-US" sz="1200">
              <a:solidFill>
                <a:schemeClr val="bg1">
                  <a:lumMod val="10000"/>
                </a:schemeClr>
              </a:solidFill>
              <a:latin typeface="Apto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829354-383C-FABC-FB3A-ADB4DEC276E8}"/>
              </a:ext>
            </a:extLst>
          </p:cNvPr>
          <p:cNvSpPr/>
          <p:nvPr/>
        </p:nvSpPr>
        <p:spPr>
          <a:xfrm>
            <a:off x="6161167" y="2802382"/>
            <a:ext cx="5900496" cy="39909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EABB6A-25F5-04A5-1A27-689E56BE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6" y="277090"/>
            <a:ext cx="5216237" cy="3366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F1838C-BF23-0993-F8DB-6A716692A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17" y="2975262"/>
            <a:ext cx="5472545" cy="3657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9637BF-167F-6FD9-2352-B3C86FA0867F}"/>
              </a:ext>
            </a:extLst>
          </p:cNvPr>
          <p:cNvSpPr txBox="1"/>
          <p:nvPr/>
        </p:nvSpPr>
        <p:spPr>
          <a:xfrm>
            <a:off x="6191956" y="165059"/>
            <a:ext cx="5890402" cy="2614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ts val="1657"/>
              </a:lnSpc>
              <a:buChar char="•"/>
            </a:pPr>
            <a:r>
              <a:rPr lang="en-US" sz="1200" b="1">
                <a:solidFill>
                  <a:schemeClr val="bg1">
                    <a:lumMod val="10000"/>
                  </a:schemeClr>
                </a:solidFill>
              </a:rPr>
              <a:t>Generated Caption: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a male wings hummingbird hovering hummingbird hovering hummingbird hovering hummingbird hovering hummingbird...[continues]</a:t>
            </a:r>
          </a:p>
          <a:p>
            <a:pPr marL="228600" indent="-228600">
              <a:lnSpc>
                <a:spcPts val="1657"/>
              </a:lnSpc>
              <a:buFont typeface="Arial,Sans-Serif"/>
              <a:buChar char="•"/>
            </a:pPr>
            <a:r>
              <a:rPr lang="en-US" sz="1200" b="1">
                <a:solidFill>
                  <a:schemeClr val="bg1">
                    <a:lumMod val="10000"/>
                  </a:schemeClr>
                </a:solidFill>
              </a:rPr>
              <a:t>Ground-Truth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 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ruby-throated hummingbird hovering in front of a green background &lt;end&gt;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small hummingbird with iridescent red throat and outstretched wings mid-flight &lt;end&gt;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tiny bird with long beak flapping its wings in midair &lt;end&gt; 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close-up of a hovering hummingbird showing blurred wings &lt;end&gt;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male hummingbird suspended in flight against a soft green backdrop &lt;end&gt;</a:t>
            </a:r>
          </a:p>
          <a:p>
            <a:pPr marL="685800" lvl="1" indent="-228600">
              <a:lnSpc>
                <a:spcPts val="1657"/>
              </a:lnSpc>
              <a:buAutoNum type="arabicPeriod"/>
            </a:pPr>
            <a:endParaRPr lang="en-US" sz="1200">
              <a:solidFill>
                <a:schemeClr val="bg1">
                  <a:lumMod val="10000"/>
                </a:schemeClr>
              </a:solidFill>
              <a:latin typeface="Apto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599DB290-618F-1CC4-DF3E-9EEC9D74D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>
            <a:extLst>
              <a:ext uri="{FF2B5EF4-FFF2-40B4-BE49-F238E27FC236}">
                <a16:creationId xmlns:a16="http://schemas.microsoft.com/office/drawing/2014/main" id="{26FE12C6-F88B-32A3-6030-BD2387170F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C5C10-1305-CBD6-150B-7E342FA441D9}"/>
              </a:ext>
            </a:extLst>
          </p:cNvPr>
          <p:cNvSpPr/>
          <p:nvPr/>
        </p:nvSpPr>
        <p:spPr>
          <a:xfrm>
            <a:off x="168949" y="3802830"/>
            <a:ext cx="5765439" cy="2878317"/>
          </a:xfrm>
          <a:prstGeom prst="rect">
            <a:avLst/>
          </a:prstGeom>
          <a:solidFill>
            <a:srgbClr val="FAFAF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rtl="0">
              <a:lnSpc>
                <a:spcPts val="1657"/>
              </a:lnSpc>
              <a:buFont typeface="Symbol"/>
              <a:buChar char="•"/>
            </a:pPr>
            <a:endParaRPr lang="en-US" sz="1200">
              <a:solidFill>
                <a:schemeClr val="bg1">
                  <a:lumMod val="10000"/>
                </a:schemeClr>
              </a:solidFill>
              <a:latin typeface="Apto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7BFAA-4190-32B7-FC62-FAC784E4AA51}"/>
              </a:ext>
            </a:extLst>
          </p:cNvPr>
          <p:cNvSpPr/>
          <p:nvPr/>
        </p:nvSpPr>
        <p:spPr>
          <a:xfrm>
            <a:off x="154279" y="149406"/>
            <a:ext cx="5775806" cy="35060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2A53B4-FCB8-8C1C-2242-8A9EF20F2CA1}"/>
              </a:ext>
            </a:extLst>
          </p:cNvPr>
          <p:cNvSpPr/>
          <p:nvPr/>
        </p:nvSpPr>
        <p:spPr>
          <a:xfrm>
            <a:off x="6308480" y="154810"/>
            <a:ext cx="5655544" cy="26148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rtl="0">
              <a:lnSpc>
                <a:spcPts val="1657"/>
              </a:lnSpc>
              <a:buFont typeface="Symbol"/>
              <a:buChar char="•"/>
            </a:pPr>
            <a:endParaRPr lang="en-US" sz="1200">
              <a:solidFill>
                <a:schemeClr val="bg1">
                  <a:lumMod val="10000"/>
                </a:schemeClr>
              </a:solidFill>
              <a:latin typeface="Apto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CBB0C-A9C7-38D4-5EB6-75200E5A4AC3}"/>
              </a:ext>
            </a:extLst>
          </p:cNvPr>
          <p:cNvSpPr/>
          <p:nvPr/>
        </p:nvSpPr>
        <p:spPr>
          <a:xfrm>
            <a:off x="6202728" y="2884996"/>
            <a:ext cx="5886643" cy="38939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C29015-29D3-AD66-2F33-F4B32F4D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04" y="3052331"/>
            <a:ext cx="5641398" cy="3560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4E8279-B74E-F70F-509A-7518439A5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70" y="285750"/>
            <a:ext cx="5412798" cy="3228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2E1A1F-0380-B6D9-3DB1-9B6D07333D93}"/>
              </a:ext>
            </a:extLst>
          </p:cNvPr>
          <p:cNvSpPr txBox="1"/>
          <p:nvPr/>
        </p:nvSpPr>
        <p:spPr>
          <a:xfrm>
            <a:off x="6316646" y="151205"/>
            <a:ext cx="5654876" cy="2968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ts val="1657"/>
              </a:lnSpc>
              <a:buChar char="•"/>
            </a:pPr>
            <a:r>
              <a:rPr lang="en-US" sz="1200" b="1">
                <a:solidFill>
                  <a:schemeClr val="bg1">
                    <a:lumMod val="10000"/>
                  </a:schemeClr>
                </a:solidFill>
              </a:rPr>
              <a:t>Generated Caption: 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a manicured orange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orange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orange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orange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orange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orange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orange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orange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orange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orange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orange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10000"/>
                  </a:schemeClr>
                </a:solidFill>
              </a:rPr>
              <a:t>orange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 orange...[continues]</a:t>
            </a:r>
          </a:p>
          <a:p>
            <a:pPr marL="228600" indent="-228600">
              <a:lnSpc>
                <a:spcPts val="1657"/>
              </a:lnSpc>
              <a:buFont typeface="Arial,Sans-Serif"/>
              <a:buChar char="•"/>
            </a:pPr>
            <a:r>
              <a:rPr lang="en-US" sz="1200" b="1">
                <a:solidFill>
                  <a:schemeClr val="bg1">
                    <a:lumMod val="10000"/>
                  </a:schemeClr>
                </a:solidFill>
              </a:rPr>
              <a:t>Ground-Truth</a:t>
            </a: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 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an orange Range Rover Evoque parked on grass at a car show &lt;end&gt;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vivid orange SUV displayed beside a purple crossover under white tents &lt;end&gt;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two sporty SUVs, one orange and one purple, lined up on a manicured lawn &lt;end&gt;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 bright orange luxury crossover with polished wheels on the grass &lt;end&gt;</a:t>
            </a:r>
          </a:p>
          <a:p>
            <a:pPr marL="685800" lvl="1" indent="-228600">
              <a:buAutoNum type="arabicPeriod"/>
            </a:pPr>
            <a:r>
              <a:rPr lang="en-US" sz="1200">
                <a:solidFill>
                  <a:schemeClr val="bg1">
                    <a:lumMod val="10000"/>
                  </a:schemeClr>
                </a:solidFill>
              </a:rPr>
              <a:t>&lt;start&gt; an orange Range Rover model exhibited outdoors with onlookers &lt;end&gt; </a:t>
            </a:r>
            <a:br>
              <a:rPr lang="en-US" sz="1100">
                <a:solidFill>
                  <a:schemeClr val="bg1">
                    <a:lumMod val="10000"/>
                  </a:schemeClr>
                </a:solidFill>
              </a:rPr>
            </a:br>
            <a:endParaRPr lang="en-US" sz="1100">
              <a:solidFill>
                <a:schemeClr val="bg1">
                  <a:lumMod val="10000"/>
                </a:schemeClr>
              </a:solidFill>
            </a:endParaRPr>
          </a:p>
          <a:p>
            <a:pPr marL="685800" lvl="1" indent="-228600">
              <a:lnSpc>
                <a:spcPts val="1657"/>
              </a:lnSpc>
              <a:buAutoNum type="arabicPeriod"/>
            </a:pPr>
            <a:endParaRPr lang="en-US" sz="1200">
              <a:solidFill>
                <a:schemeClr val="bg1">
                  <a:lumMod val="10000"/>
                </a:schemeClr>
              </a:solidFill>
              <a:latin typeface="Apto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8DB667-7074-5759-FFEC-BBFA5B90F508}"/>
              </a:ext>
            </a:extLst>
          </p:cNvPr>
          <p:cNvSpPr txBox="1"/>
          <p:nvPr/>
        </p:nvSpPr>
        <p:spPr>
          <a:xfrm>
            <a:off x="179083" y="3892805"/>
            <a:ext cx="5751857" cy="29034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ts val="1657"/>
              </a:lnSpc>
              <a:buChar char="•"/>
            </a:pPr>
            <a:r>
              <a:rPr lang="en-US" sz="1250" b="1">
                <a:solidFill>
                  <a:schemeClr val="bg1">
                    <a:lumMod val="10000"/>
                  </a:schemeClr>
                </a:solidFill>
              </a:rPr>
              <a:t>Generated Caption: 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a city silver r silver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50" err="1">
                <a:solidFill>
                  <a:schemeClr val="bg1">
                    <a:lumMod val="10000"/>
                  </a:schemeClr>
                </a:solidFill>
              </a:rPr>
              <a:t>silver</a:t>
            </a:r>
          </a:p>
          <a:p>
            <a:pPr marL="228600" indent="-228600">
              <a:lnSpc>
                <a:spcPts val="1657"/>
              </a:lnSpc>
              <a:buFont typeface="Arial,Sans-Serif"/>
              <a:buChar char="•"/>
            </a:pPr>
            <a:r>
              <a:rPr lang="en-US" sz="1250" b="1">
                <a:solidFill>
                  <a:schemeClr val="bg1">
                    <a:lumMod val="10000"/>
                  </a:schemeClr>
                </a:solidFill>
              </a:rPr>
              <a:t>Ground-Truth</a:t>
            </a: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 </a:t>
            </a:r>
          </a:p>
          <a:p>
            <a:pPr marL="685800" lvl="1" indent="-228600">
              <a:buAutoNum type="arabicPeriod"/>
            </a:pP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&lt;start&gt;a sleek silver Nissan GT-R parked on a city street in front of columns&lt;end&gt; </a:t>
            </a:r>
          </a:p>
          <a:p>
            <a:pPr marL="685800" lvl="1" indent="-228600">
              <a:buAutoNum type="arabicPeriod"/>
            </a:pP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&lt;start&gt;a metallic silver sports car with black wheels parked on asphalt&lt;end&gt;</a:t>
            </a:r>
          </a:p>
          <a:p>
            <a:pPr marL="685800" lvl="1" indent="-228600">
              <a:buAutoNum type="arabicPeriod"/>
            </a:pP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&lt;start&gt;a high-performance coupe under leafy trees on a downtown road&lt;end&gt;</a:t>
            </a:r>
          </a:p>
          <a:p>
            <a:pPr marL="685800" lvl="1" indent="-228600">
              <a:buAutoNum type="arabicPeriod"/>
            </a:pP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&lt;start&gt;a low-slung silver GT-R near white arched architecture&lt;end&gt;</a:t>
            </a:r>
          </a:p>
          <a:p>
            <a:pPr marL="685800" lvl="1" indent="-228600">
              <a:buAutoNum type="arabicPeriod"/>
            </a:pPr>
            <a:r>
              <a:rPr lang="en-US" sz="1250">
                <a:solidFill>
                  <a:schemeClr val="bg1">
                    <a:lumMod val="10000"/>
                  </a:schemeClr>
                </a:solidFill>
              </a:rPr>
              <a:t>&lt;start&gt;a luxury performance vehicle parked by a plaza with pillars&lt;end&gt;</a:t>
            </a:r>
          </a:p>
          <a:p>
            <a:pPr marL="685800" lvl="1" indent="-228600">
              <a:lnSpc>
                <a:spcPts val="1657"/>
              </a:lnSpc>
              <a:buAutoNum type="arabicPeriod"/>
            </a:pPr>
            <a:endParaRPr lang="en-US" sz="1250">
              <a:solidFill>
                <a:schemeClr val="bg1">
                  <a:lumMod val="10000"/>
                </a:schemeClr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468740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076207D4-2440-0383-2928-916FA2304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>
            <a:extLst>
              <a:ext uri="{FF2B5EF4-FFF2-40B4-BE49-F238E27FC236}">
                <a16:creationId xmlns:a16="http://schemas.microsoft.com/office/drawing/2014/main" id="{4744CC77-65CD-AD57-67AA-FDB09EFD32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71958" y="742156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BA63A8-EECB-04BE-9DC7-6BAFF24E9F5C}"/>
              </a:ext>
            </a:extLst>
          </p:cNvPr>
          <p:cNvSpPr/>
          <p:nvPr/>
        </p:nvSpPr>
        <p:spPr>
          <a:xfrm>
            <a:off x="1219767" y="1277434"/>
            <a:ext cx="5333042" cy="4547620"/>
          </a:xfrm>
          <a:prstGeom prst="rect">
            <a:avLst/>
          </a:prstGeom>
          <a:solidFill>
            <a:srgbClr val="FAFAFA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 rtl="0">
              <a:lnSpc>
                <a:spcPts val="1657"/>
              </a:lnSpc>
              <a:buFont typeface="Symbol"/>
              <a:buChar char="•"/>
            </a:pPr>
            <a:endParaRPr lang="en-US" sz="1200">
              <a:solidFill>
                <a:schemeClr val="bg1">
                  <a:lumMod val="10000"/>
                </a:schemeClr>
              </a:solidFill>
              <a:latin typeface="Apto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707F07-7014-7FFF-D536-A827B74595CE}"/>
              </a:ext>
            </a:extLst>
          </p:cNvPr>
          <p:cNvSpPr/>
          <p:nvPr/>
        </p:nvSpPr>
        <p:spPr>
          <a:xfrm>
            <a:off x="7424530" y="246628"/>
            <a:ext cx="4593156" cy="641814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493CE-28E8-C15A-2E48-4DCD60307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717" y="431319"/>
            <a:ext cx="4130258" cy="6067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0282F-F8F5-1C9D-DF69-587DD2561607}"/>
              </a:ext>
            </a:extLst>
          </p:cNvPr>
          <p:cNvSpPr txBox="1"/>
          <p:nvPr/>
        </p:nvSpPr>
        <p:spPr>
          <a:xfrm>
            <a:off x="1258392" y="1398850"/>
            <a:ext cx="5241291" cy="45986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ts val="1657"/>
              </a:lnSpc>
              <a:buChar char="•"/>
            </a:pPr>
            <a:r>
              <a:rPr lang="en-US" sz="1800" b="1">
                <a:solidFill>
                  <a:schemeClr val="bg1">
                    <a:lumMod val="10000"/>
                  </a:schemeClr>
                </a:solidFill>
              </a:rPr>
              <a:t>Generated Caption: 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a fluffy lemur end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800" err="1">
                <a:solidFill>
                  <a:schemeClr val="bg1">
                    <a:lumMod val="10000"/>
                  </a:schemeClr>
                </a:solidFill>
              </a:rPr>
              <a:t>end</a:t>
            </a:r>
            <a:endParaRPr lang="en-US" sz="1800">
              <a:solidFill>
                <a:schemeClr val="bg1">
                  <a:lumMod val="10000"/>
                </a:schemeClr>
              </a:solidFill>
            </a:endParaRPr>
          </a:p>
          <a:p>
            <a:pPr marL="228600" indent="-228600">
              <a:lnSpc>
                <a:spcPts val="1657"/>
              </a:lnSpc>
              <a:buFont typeface="Arial,Sans-Serif"/>
              <a:buChar char="•"/>
            </a:pPr>
            <a:r>
              <a:rPr lang="en-US" sz="1800" b="1">
                <a:solidFill>
                  <a:schemeClr val="bg1">
                    <a:lumMod val="10000"/>
                  </a:schemeClr>
                </a:solidFill>
              </a:rPr>
              <a:t>Ground-Truth</a:t>
            </a:r>
            <a:r>
              <a:rPr lang="en-US" sz="1800">
                <a:solidFill>
                  <a:schemeClr val="bg1">
                    <a:lumMod val="10000"/>
                  </a:schemeClr>
                </a:solidFill>
              </a:rPr>
              <a:t> </a:t>
            </a:r>
            <a:endParaRPr lang="en-US"/>
          </a:p>
          <a:p>
            <a:pPr marL="685800" lvl="1" indent="-228600">
              <a:buAutoNum type="arabicPeriod"/>
            </a:pPr>
            <a:r>
              <a:rPr lang="en-US" sz="1800">
                <a:solidFill>
                  <a:srgbClr val="1F1F1F"/>
                </a:solidFill>
              </a:rPr>
              <a:t>&lt;start&gt; a black-and-white ruffed lemur sitting on a tree branch with a fluffy collar &lt;end&gt; </a:t>
            </a:r>
            <a:endParaRPr lang="en-US"/>
          </a:p>
          <a:p>
            <a:pPr marL="685800" lvl="1" indent="-228600">
              <a:buAutoNum type="arabicPeriod"/>
            </a:pPr>
            <a:r>
              <a:rPr lang="en-US" sz="1800">
                <a:solidFill>
                  <a:srgbClr val="1F1F1F"/>
                </a:solidFill>
              </a:rPr>
              <a:t>&lt;start&gt; a lemur with tufted ears lounging against a log in its enclosure &lt;end&gt; </a:t>
            </a:r>
            <a:endParaRPr lang="en-US"/>
          </a:p>
          <a:p>
            <a:pPr marL="685800" lvl="1" indent="-228600">
              <a:buAutoNum type="arabicPeriod"/>
            </a:pPr>
            <a:r>
              <a:rPr lang="en-US" sz="1800">
                <a:solidFill>
                  <a:srgbClr val="1F1F1F"/>
                </a:solidFill>
              </a:rPr>
              <a:t>&lt;start&gt; a primate with monochrome fur perched on a branch looking away &lt;end&gt; </a:t>
            </a:r>
            <a:endParaRPr lang="en-US" sz="1800"/>
          </a:p>
          <a:p>
            <a:pPr marL="685800" lvl="1" indent="-228600">
              <a:buAutoNum type="arabicPeriod"/>
            </a:pPr>
            <a:r>
              <a:rPr lang="en-US" sz="1800">
                <a:solidFill>
                  <a:srgbClr val="1F1F1F"/>
                </a:solidFill>
              </a:rPr>
              <a:t>&lt;start&gt; a relaxed black-and-white lemur draped over a wooden limb &lt;end&gt; 5) </a:t>
            </a:r>
            <a:endParaRPr lang="en-US"/>
          </a:p>
          <a:p>
            <a:pPr marL="685800" lvl="1" indent="-228600">
              <a:buAutoNum type="arabicPeriod"/>
            </a:pPr>
            <a:r>
              <a:rPr lang="en-US" sz="1800">
                <a:solidFill>
                  <a:srgbClr val="1F1F1F"/>
                </a:solidFill>
              </a:rPr>
              <a:t>&lt;start&gt; a fluffy-collared lemur casually resting on a tree branch &lt;end&gt; </a:t>
            </a:r>
            <a:br>
              <a:rPr lang="en-US" sz="1200">
                <a:solidFill>
                  <a:srgbClr val="1F1F1F"/>
                </a:solidFill>
              </a:rPr>
            </a:br>
            <a:endParaRPr lang="en-US" sz="1200">
              <a:solidFill>
                <a:srgbClr val="1F1F1F"/>
              </a:solidFill>
            </a:endParaRPr>
          </a:p>
          <a:p>
            <a:pPr marL="685800" lvl="1" indent="-228600">
              <a:buAutoNum type="arabicPeriod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23496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>
          <a:extLst>
            <a:ext uri="{FF2B5EF4-FFF2-40B4-BE49-F238E27FC236}">
              <a16:creationId xmlns:a16="http://schemas.microsoft.com/office/drawing/2014/main" id="{42DB582A-E065-F55D-B4C5-42B88110B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>
            <a:extLst>
              <a:ext uri="{FF2B5EF4-FFF2-40B4-BE49-F238E27FC236}">
                <a16:creationId xmlns:a16="http://schemas.microsoft.com/office/drawing/2014/main" id="{98B6D2AD-D71F-B2ED-0463-0A7E782987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4567" y="1281917"/>
            <a:ext cx="9144000" cy="2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6600"/>
              <a:t>Reinforcement Learning Strategy Design</a:t>
            </a:r>
          </a:p>
        </p:txBody>
      </p:sp>
    </p:spTree>
    <p:extLst>
      <p:ext uri="{BB962C8B-B14F-4D97-AF65-F5344CB8AC3E}">
        <p14:creationId xmlns:p14="http://schemas.microsoft.com/office/powerpoint/2010/main" val="3052451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F15C3-71B7-B040-366F-B399B085F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pic>
        <p:nvPicPr>
          <p:cNvPr id="6" name="Picture 5" descr="Car Racing">
            <a:extLst>
              <a:ext uri="{FF2B5EF4-FFF2-40B4-BE49-F238E27FC236}">
                <a16:creationId xmlns:a16="http://schemas.microsoft.com/office/drawing/2014/main" id="{1EC991E2-3203-C42A-ECAB-71660C922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121" y="-23237"/>
            <a:ext cx="10754573" cy="60185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BCB763-A41D-4723-4847-792E12D6CFC9}"/>
              </a:ext>
            </a:extLst>
          </p:cNvPr>
          <p:cNvSpPr/>
          <p:nvPr/>
        </p:nvSpPr>
        <p:spPr>
          <a:xfrm>
            <a:off x="-1889" y="-39750"/>
            <a:ext cx="4420466" cy="603425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rgbClr val="404041"/>
              </a:solidFill>
              <a:latin typeface="Grandview Display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5E1E7-6042-A1F8-1996-2B02803BA895}"/>
              </a:ext>
            </a:extLst>
          </p:cNvPr>
          <p:cNvSpPr txBox="1"/>
          <p:nvPr/>
        </p:nvSpPr>
        <p:spPr>
          <a:xfrm>
            <a:off x="3031" y="1611458"/>
            <a:ext cx="4414404" cy="9130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sz="2800" b="1">
                <a:solidFill>
                  <a:srgbClr val="404041"/>
                </a:solidFill>
                <a:latin typeface="Grandview Display"/>
              </a:rPr>
              <a:t>Reinforcement Learning Strategy Design</a:t>
            </a:r>
            <a:r>
              <a:rPr lang="en-US" sz="2800" b="1">
                <a:latin typeface="Grandview Display"/>
              </a:rPr>
              <a:t>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F1A85-22AB-6A72-B7A0-7BCC22468C39}"/>
              </a:ext>
            </a:extLst>
          </p:cNvPr>
          <p:cNvSpPr txBox="1"/>
          <p:nvPr/>
        </p:nvSpPr>
        <p:spPr>
          <a:xfrm>
            <a:off x="544303" y="3745924"/>
            <a:ext cx="3355168" cy="4689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sz="2400" b="1">
                <a:solidFill>
                  <a:srgbClr val="404041"/>
                </a:solidFill>
                <a:latin typeface="Grandview Display"/>
              </a:rPr>
              <a:t>Game: 2D </a:t>
            </a:r>
            <a:r>
              <a:rPr lang="en-US" sz="2400" b="1" err="1">
                <a:solidFill>
                  <a:srgbClr val="404041"/>
                </a:solidFill>
                <a:latin typeface="Grandview Display"/>
              </a:rPr>
              <a:t>StreetRacer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AD89C-757E-9638-806C-FD95EEBCBE5F}"/>
              </a:ext>
            </a:extLst>
          </p:cNvPr>
          <p:cNvSpPr txBox="1"/>
          <p:nvPr/>
        </p:nvSpPr>
        <p:spPr>
          <a:xfrm>
            <a:off x="197861" y="2672196"/>
            <a:ext cx="40230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Designing an optimal strategy for a computer (AI) to play a video game using </a:t>
            </a:r>
            <a:r>
              <a:rPr lang="en-US" sz="1200" b="1"/>
              <a:t>Reinforcement Learning</a:t>
            </a:r>
            <a:r>
              <a:rPr lang="en-US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838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Agenda:</a:t>
            </a:r>
            <a:endParaRPr/>
          </a:p>
        </p:txBody>
      </p:sp>
      <p:grpSp>
        <p:nvGrpSpPr>
          <p:cNvPr id="367" name="Google Shape;367;p48"/>
          <p:cNvGrpSpPr/>
          <p:nvPr/>
        </p:nvGrpSpPr>
        <p:grpSpPr>
          <a:xfrm>
            <a:off x="381000" y="1789675"/>
            <a:ext cx="11430000" cy="4170503"/>
            <a:chOff x="0" y="1349"/>
            <a:chExt cx="11430000" cy="4170503"/>
          </a:xfrm>
        </p:grpSpPr>
        <p:sp>
          <p:nvSpPr>
            <p:cNvPr id="368" name="Google Shape;368;p48"/>
            <p:cNvSpPr/>
            <p:nvPr/>
          </p:nvSpPr>
          <p:spPr>
            <a:xfrm>
              <a:off x="0" y="1349"/>
              <a:ext cx="11430000" cy="575241"/>
            </a:xfrm>
            <a:prstGeom prst="roundRect">
              <a:avLst>
                <a:gd name="adj" fmla="val 10000"/>
              </a:avLst>
            </a:prstGeom>
            <a:solidFill>
              <a:srgbClr val="CA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122794" y="41899"/>
              <a:ext cx="418815" cy="49414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664404" y="1349"/>
              <a:ext cx="10765595" cy="57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8"/>
            <p:cNvSpPr txBox="1"/>
            <p:nvPr/>
          </p:nvSpPr>
          <p:spPr>
            <a:xfrm>
              <a:off x="664404" y="1349"/>
              <a:ext cx="10765595" cy="57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875" tIns="60875" rIns="60875" bIns="60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Dataset Introduction</a:t>
              </a:r>
              <a:endPara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8"/>
            <p:cNvSpPr/>
            <p:nvPr/>
          </p:nvSpPr>
          <p:spPr>
            <a:xfrm>
              <a:off x="0" y="732056"/>
              <a:ext cx="11430000" cy="575241"/>
            </a:xfrm>
            <a:prstGeom prst="roundRect">
              <a:avLst>
                <a:gd name="adj" fmla="val 10000"/>
              </a:avLst>
            </a:prstGeom>
            <a:solidFill>
              <a:srgbClr val="CA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8"/>
            <p:cNvSpPr/>
            <p:nvPr/>
          </p:nvSpPr>
          <p:spPr>
            <a:xfrm>
              <a:off x="664404" y="720402"/>
              <a:ext cx="10765595" cy="57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8"/>
            <p:cNvSpPr txBox="1"/>
            <p:nvPr/>
          </p:nvSpPr>
          <p:spPr>
            <a:xfrm>
              <a:off x="664404" y="720402"/>
              <a:ext cx="10765595" cy="57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875" tIns="60875" rIns="60875" bIns="60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Image Generation</a:t>
              </a:r>
              <a:endPara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8"/>
            <p:cNvSpPr/>
            <p:nvPr/>
          </p:nvSpPr>
          <p:spPr>
            <a:xfrm>
              <a:off x="0" y="1439454"/>
              <a:ext cx="11430000" cy="575241"/>
            </a:xfrm>
            <a:prstGeom prst="roundRect">
              <a:avLst>
                <a:gd name="adj" fmla="val 10000"/>
              </a:avLst>
            </a:prstGeom>
            <a:solidFill>
              <a:srgbClr val="CA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84407" y="1483512"/>
              <a:ext cx="495588" cy="48712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8"/>
            <p:cNvSpPr/>
            <p:nvPr/>
          </p:nvSpPr>
          <p:spPr>
            <a:xfrm>
              <a:off x="664404" y="1439454"/>
              <a:ext cx="10765595" cy="57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8"/>
            <p:cNvSpPr txBox="1"/>
            <p:nvPr/>
          </p:nvSpPr>
          <p:spPr>
            <a:xfrm>
              <a:off x="664404" y="1439454"/>
              <a:ext cx="10765595" cy="57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875" tIns="60875" rIns="60875" bIns="60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 Detection</a:t>
              </a:r>
              <a:endPara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8"/>
            <p:cNvSpPr/>
            <p:nvPr/>
          </p:nvSpPr>
          <p:spPr>
            <a:xfrm>
              <a:off x="0" y="2158506"/>
              <a:ext cx="11430000" cy="575241"/>
            </a:xfrm>
            <a:prstGeom prst="roundRect">
              <a:avLst>
                <a:gd name="adj" fmla="val 10000"/>
              </a:avLst>
            </a:prstGeom>
            <a:solidFill>
              <a:srgbClr val="CA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84407" y="2192840"/>
              <a:ext cx="495588" cy="5065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664404" y="2158506"/>
              <a:ext cx="10765595" cy="57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8"/>
            <p:cNvSpPr txBox="1"/>
            <p:nvPr/>
          </p:nvSpPr>
          <p:spPr>
            <a:xfrm>
              <a:off x="664404" y="2158506"/>
              <a:ext cx="10765595" cy="57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875" tIns="60875" rIns="60875" bIns="60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Image Captioning</a:t>
              </a:r>
              <a:endParaRPr/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0" y="2877558"/>
              <a:ext cx="11430000" cy="575241"/>
            </a:xfrm>
            <a:prstGeom prst="roundRect">
              <a:avLst>
                <a:gd name="adj" fmla="val 10000"/>
              </a:avLst>
            </a:prstGeom>
            <a:solidFill>
              <a:srgbClr val="CA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8"/>
            <p:cNvSpPr/>
            <p:nvPr/>
          </p:nvSpPr>
          <p:spPr>
            <a:xfrm>
              <a:off x="84409" y="2931200"/>
              <a:ext cx="495585" cy="46795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8"/>
            <p:cNvSpPr/>
            <p:nvPr/>
          </p:nvSpPr>
          <p:spPr>
            <a:xfrm>
              <a:off x="664404" y="2877558"/>
              <a:ext cx="10765595" cy="57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8"/>
            <p:cNvSpPr txBox="1"/>
            <p:nvPr/>
          </p:nvSpPr>
          <p:spPr>
            <a:xfrm>
              <a:off x="664404" y="2877558"/>
              <a:ext cx="10765595" cy="57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875" tIns="60875" rIns="60875" bIns="60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US" sz="19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Reinforcement Learning Strategy Design</a:t>
              </a:r>
              <a:r>
                <a:rPr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8"/>
            <p:cNvSpPr/>
            <p:nvPr/>
          </p:nvSpPr>
          <p:spPr>
            <a:xfrm>
              <a:off x="664404" y="3596611"/>
              <a:ext cx="10765595" cy="575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2" name="Google Shape;392;p48" descr="Research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5408" y="2609592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8"/>
          <p:cNvSpPr txBox="1">
            <a:spLocks noGrp="1"/>
          </p:cNvSpPr>
          <p:nvPr>
            <p:ph type="sldNum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94" name="Google Shape;394;p48"/>
          <p:cNvSpPr txBox="1">
            <a:spLocks noGrp="1"/>
          </p:cNvSpPr>
          <p:nvPr>
            <p:ph type="ftr" idx="11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analysis and results are based on synthetically generated data. This is NOT a reflection of Truist's data.​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85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Game: 2D Street Racer</a:t>
            </a:r>
            <a:endParaRPr sz="24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433" y="1399138"/>
            <a:ext cx="2209800" cy="3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284967" y="805838"/>
            <a:ext cx="5983600" cy="517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50" b="1">
                <a:solidFill>
                  <a:schemeClr val="dk1"/>
                </a:solidFill>
              </a:rPr>
              <a:t>Game Description</a:t>
            </a:r>
            <a:endParaRPr sz="245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tx1"/>
                </a:solidFill>
              </a:rPr>
              <a:t>The game is a top-down endless racing game where a player-controlled car navigates through traffic, collects coins, and avoids collisions with other cars.</a:t>
            </a:r>
            <a:endParaRPr sz="145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</a:rPr>
              <a:t>Why This Game?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 i="1">
                <a:solidFill>
                  <a:schemeClr val="dk1"/>
                </a:solidFill>
              </a:rPr>
              <a:t>2D Street Racer</a:t>
            </a:r>
            <a:r>
              <a:rPr lang="en" sz="1450">
                <a:solidFill>
                  <a:schemeClr val="dk1"/>
                </a:solidFill>
              </a:rPr>
              <a:t> is a simple game, but with a dynamic environment for reinforcement learning:</a:t>
            </a:r>
            <a:endParaRPr sz="1450">
              <a:solidFill>
                <a:schemeClr val="dk1"/>
              </a:solidFill>
            </a:endParaRPr>
          </a:p>
          <a:p>
            <a:pPr marL="608965" lvl="0" indent="-39751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50">
                <a:solidFill>
                  <a:schemeClr val="dk1"/>
                </a:solidFill>
              </a:rPr>
              <a:t>Continuous state updates (car and traffic positions)</a:t>
            </a:r>
            <a:endParaRPr sz="1450">
              <a:solidFill>
                <a:schemeClr val="dk1"/>
              </a:solidFill>
            </a:endParaRPr>
          </a:p>
          <a:p>
            <a:pPr marL="608965" lvl="0" indent="-3975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50">
                <a:solidFill>
                  <a:schemeClr val="dk1"/>
                </a:solidFill>
              </a:rPr>
              <a:t>Clear success/failure metrics (coins collected vs. collisions)</a:t>
            </a:r>
            <a:endParaRPr sz="1450">
              <a:solidFill>
                <a:schemeClr val="dk1"/>
              </a:solidFill>
            </a:endParaRPr>
          </a:p>
          <a:p>
            <a:pPr marL="608965" lvl="0" indent="-3975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50">
                <a:solidFill>
                  <a:schemeClr val="dk1"/>
                </a:solidFill>
              </a:rPr>
              <a:t>Real-time decision-making similar to real-world driving/robotics problems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dk1"/>
                </a:solidFill>
              </a:rPr>
              <a:t>The game’s mechanics make it ideal for testing RL methods.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67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635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6F7DAD05-A386-BD5E-FE54-6ED0FF9DEF21}"/>
              </a:ext>
            </a:extLst>
          </p:cNvPr>
          <p:cNvSpPr/>
          <p:nvPr/>
        </p:nvSpPr>
        <p:spPr>
          <a:xfrm>
            <a:off x="340014" y="848591"/>
            <a:ext cx="4307447" cy="412173"/>
          </a:xfrm>
          <a:prstGeom prst="parallelogram">
            <a:avLst/>
          </a:prstGeom>
          <a:solidFill>
            <a:srgbClr val="005B6B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cs typeface="Arial"/>
              </a:rPr>
              <a:t>States (S)</a:t>
            </a:r>
            <a:endParaRPr lang="en-US" sz="1200" b="1"/>
          </a:p>
        </p:txBody>
      </p:sp>
      <p:sp>
        <p:nvSpPr>
          <p:cNvPr id="68" name="Google Shape;68;p15"/>
          <p:cNvSpPr txBox="1"/>
          <p:nvPr/>
        </p:nvSpPr>
        <p:spPr>
          <a:xfrm>
            <a:off x="233759" y="1320402"/>
            <a:ext cx="4699600" cy="259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lvl="0" indent="-380365" algn="l" rtl="0">
              <a:spcBef>
                <a:spcPts val="1600"/>
              </a:spcBef>
              <a:spcAft>
                <a:spcPts val="0"/>
              </a:spcAft>
              <a:buClr>
                <a:srgbClr val="40404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Position of the player car on the road (x-axis lane)</a:t>
            </a:r>
            <a:endParaRPr lang="en-US"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Relative positions of other cars and obstacles</a:t>
            </a:r>
            <a:endParaRPr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Current speed</a:t>
            </a:r>
            <a:endParaRPr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Distance traveled (progress)</a:t>
            </a:r>
            <a:endParaRPr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Coin collection status</a:t>
            </a:r>
            <a:endParaRPr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00000"/>
              </a:lnSpc>
              <a:spcBef>
                <a:spcPts val="1600"/>
              </a:spcBef>
              <a:spcAft>
                <a:spcPts val="1333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Fuel/power level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141177" y="1316072"/>
            <a:ext cx="17104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lvl="0" indent="-380365" algn="l" rtl="0">
              <a:spcBef>
                <a:spcPts val="1600"/>
              </a:spcBef>
              <a:spcAft>
                <a:spcPts val="0"/>
              </a:spcAft>
              <a:buClr>
                <a:srgbClr val="40404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Move left</a:t>
            </a:r>
            <a:endParaRPr lang="en-US"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Move right</a:t>
            </a:r>
            <a:endParaRPr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Accelerate</a:t>
            </a:r>
            <a:endParaRPr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Decelerate</a:t>
            </a:r>
            <a:endParaRPr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00000"/>
              </a:lnSpc>
              <a:spcBef>
                <a:spcPts val="1600"/>
              </a:spcBef>
              <a:spcAft>
                <a:spcPts val="1333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Do nothing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370433" y="1324725"/>
            <a:ext cx="4615200" cy="222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Rewards (R):</a:t>
            </a:r>
            <a:endParaRPr sz="1200" b="1">
              <a:solidFill>
                <a:schemeClr val="dk1"/>
              </a:solidFill>
            </a:endParaRPr>
          </a:p>
          <a:p>
            <a:pPr marL="608965" lvl="0" indent="-38036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+1 for each coin collected</a:t>
            </a:r>
            <a:endParaRPr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+5 for a set distance milestone (e.g., every 100m)</a:t>
            </a:r>
            <a:endParaRPr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-10 for hitting another car (collision)</a:t>
            </a:r>
            <a:endParaRPr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-5 for going out of bounds</a:t>
            </a:r>
            <a:endParaRPr sz="120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sz="1200" b="1">
                <a:solidFill>
                  <a:schemeClr val="dk1"/>
                </a:solidFill>
              </a:rPr>
              <a:t>Penalties (P):</a:t>
            </a:r>
            <a:endParaRPr sz="1200" b="1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Collisions reset the episode or end the game</a:t>
            </a:r>
            <a:endParaRPr sz="1200">
              <a:solidFill>
                <a:schemeClr val="dk1"/>
              </a:solidFill>
            </a:endParaRPr>
          </a:p>
          <a:p>
            <a:pPr marL="608965" lvl="0" indent="-3803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Going out of bounds incurs a penalty and episode ends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85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States, Actions and Rewards</a:t>
            </a:r>
            <a:endParaRPr sz="2400"/>
          </a:p>
        </p:txBody>
      </p:sp>
      <p:sp>
        <p:nvSpPr>
          <p:cNvPr id="72" name="Google Shape;72;p15"/>
          <p:cNvSpPr txBox="1"/>
          <p:nvPr/>
        </p:nvSpPr>
        <p:spPr>
          <a:xfrm>
            <a:off x="476000" y="3684764"/>
            <a:ext cx="9084800" cy="182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867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Why This Reward Strategy?</a:t>
            </a:r>
            <a:endParaRPr sz="1600" b="1">
              <a:solidFill>
                <a:schemeClr val="dk1"/>
              </a:solidFill>
            </a:endParaRPr>
          </a:p>
          <a:p>
            <a:pPr marL="609585" lvl="0" indent="-38099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Coin collection provides frequent small rewards (+1) → encourages exploration.</a:t>
            </a:r>
            <a:endParaRPr sz="1200">
              <a:solidFill>
                <a:schemeClr val="dk1"/>
              </a:solidFill>
            </a:endParaRPr>
          </a:p>
          <a:p>
            <a:pPr marL="609585" lvl="0" indent="-3809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Milestone rewards (+5 every 100m) promote survival over time.</a:t>
            </a:r>
            <a:endParaRPr sz="1200">
              <a:solidFill>
                <a:schemeClr val="dk1"/>
              </a:solidFill>
            </a:endParaRPr>
          </a:p>
          <a:p>
            <a:pPr marL="609585" lvl="0" indent="-3809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Collision penalty (-10) provides strong discouragement from poor driving.</a:t>
            </a:r>
            <a:endParaRPr sz="1200">
              <a:solidFill>
                <a:schemeClr val="dk1"/>
              </a:solidFill>
            </a:endParaRPr>
          </a:p>
          <a:p>
            <a:pPr marL="609585" lvl="0" indent="-3809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>
                <a:solidFill>
                  <a:schemeClr val="dk1"/>
                </a:solidFill>
              </a:rPr>
              <a:t>Using </a:t>
            </a:r>
            <a:r>
              <a:rPr lang="en" sz="1200" b="1">
                <a:solidFill>
                  <a:schemeClr val="dk1"/>
                </a:solidFill>
              </a:rPr>
              <a:t>discounted future rewards</a:t>
            </a:r>
            <a:r>
              <a:rPr lang="en" sz="1200">
                <a:solidFill>
                  <a:schemeClr val="dk1"/>
                </a:solidFill>
              </a:rPr>
              <a:t> balances short-term gains (e.g., coin) with long-term survival (distance milestones).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 flipH="1">
            <a:off x="5432159" y="1465221"/>
            <a:ext cx="211600" cy="15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729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4" name="Google Shape;74;p15"/>
          <p:cNvSpPr/>
          <p:nvPr/>
        </p:nvSpPr>
        <p:spPr>
          <a:xfrm>
            <a:off x="5432159" y="1816238"/>
            <a:ext cx="211600" cy="15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729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5" name="Google Shape;75;p15"/>
          <p:cNvSpPr/>
          <p:nvPr/>
        </p:nvSpPr>
        <p:spPr>
          <a:xfrm rot="5400000" flipH="1">
            <a:off x="5432159" y="2145422"/>
            <a:ext cx="211600" cy="15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729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6" name="Google Shape;76;p15"/>
          <p:cNvSpPr/>
          <p:nvPr/>
        </p:nvSpPr>
        <p:spPr>
          <a:xfrm rot="5400000">
            <a:off x="5432159" y="2534922"/>
            <a:ext cx="211600" cy="15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729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7" name="Google Shape;77;p15"/>
          <p:cNvSpPr/>
          <p:nvPr/>
        </p:nvSpPr>
        <p:spPr>
          <a:xfrm>
            <a:off x="5446559" y="2889134"/>
            <a:ext cx="182800" cy="182800"/>
          </a:xfrm>
          <a:prstGeom prst="ellipse">
            <a:avLst/>
          </a:prstGeom>
          <a:solidFill>
            <a:srgbClr val="A729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8" name="Google Shape;78;p15"/>
          <p:cNvSpPr/>
          <p:nvPr/>
        </p:nvSpPr>
        <p:spPr>
          <a:xfrm>
            <a:off x="702967" y="5318951"/>
            <a:ext cx="10917600" cy="763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solidFill>
              <a:srgbClr val="005B6B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67" b="1">
                <a:solidFill>
                  <a:schemeClr val="dk1"/>
                </a:solidFill>
              </a:rPr>
              <a:t>This strategy ensures that the agent doesn't just greedily go for coins but learns to drive safely to last longer.</a:t>
            </a:r>
            <a:endParaRPr sz="2133" b="1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5DE4DC37-41F1-8CB7-2F94-49A9431BEC8A}"/>
              </a:ext>
            </a:extLst>
          </p:cNvPr>
          <p:cNvSpPr/>
          <p:nvPr/>
        </p:nvSpPr>
        <p:spPr>
          <a:xfrm>
            <a:off x="5394614" y="848591"/>
            <a:ext cx="1398582" cy="416502"/>
          </a:xfrm>
          <a:prstGeom prst="parallelogram">
            <a:avLst/>
          </a:prstGeom>
          <a:solidFill>
            <a:srgbClr val="005B6B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Actions (A)</a:t>
            </a:r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0B4DA85-94DA-9B69-5B22-6CD7A881A599}"/>
              </a:ext>
            </a:extLst>
          </p:cNvPr>
          <p:cNvSpPr/>
          <p:nvPr/>
        </p:nvSpPr>
        <p:spPr>
          <a:xfrm>
            <a:off x="7381875" y="852920"/>
            <a:ext cx="4598115" cy="412173"/>
          </a:xfrm>
          <a:prstGeom prst="parallelogram">
            <a:avLst/>
          </a:prstGeom>
          <a:solidFill>
            <a:srgbClr val="005B6B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>
                <a:cs typeface="Arial"/>
              </a:rPr>
              <a:t>Rewards and Penalties (R and 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3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85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Measure</a:t>
            </a:r>
            <a:endParaRPr sz="2400"/>
          </a:p>
        </p:txBody>
      </p:sp>
      <p:sp>
        <p:nvSpPr>
          <p:cNvPr id="84" name="Google Shape;84;p16"/>
          <p:cNvSpPr txBox="1"/>
          <p:nvPr/>
        </p:nvSpPr>
        <p:spPr>
          <a:xfrm>
            <a:off x="421033" y="923599"/>
            <a:ext cx="9593200" cy="360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</a:rPr>
              <a:t>In this game, we aim to maximize the </a:t>
            </a:r>
            <a:r>
              <a:rPr lang="en" sz="1467" b="1">
                <a:solidFill>
                  <a:schemeClr val="dk1"/>
                </a:solidFill>
              </a:rPr>
              <a:t>expected discounted sum of future rewards</a:t>
            </a:r>
            <a:r>
              <a:rPr lang="en" sz="1467">
                <a:solidFill>
                  <a:schemeClr val="dk1"/>
                </a:solidFill>
              </a:rPr>
              <a:t>.</a:t>
            </a:r>
            <a:endParaRPr sz="1467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</a:rPr>
              <a:t>Formally:</a:t>
            </a:r>
            <a:endParaRPr sz="1467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67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67">
              <a:solidFill>
                <a:schemeClr val="dk1"/>
              </a:solidFill>
            </a:endParaRPr>
          </a:p>
          <a:p>
            <a:pPr marL="609585" lvl="0" indent="-39792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r</a:t>
            </a:r>
            <a:r>
              <a:rPr lang="en" sz="1467" baseline="-25000">
                <a:solidFill>
                  <a:schemeClr val="dk1"/>
                </a:solidFill>
              </a:rPr>
              <a:t>t</a:t>
            </a:r>
            <a:r>
              <a:rPr lang="en" sz="1467">
                <a:solidFill>
                  <a:schemeClr val="dk1"/>
                </a:solidFill>
              </a:rPr>
              <a:t>​: reward at time step t</a:t>
            </a:r>
            <a:br>
              <a:rPr lang="en" sz="1467">
                <a:solidFill>
                  <a:schemeClr val="dk1"/>
                </a:solidFill>
              </a:rPr>
            </a:br>
            <a:endParaRPr sz="1467">
              <a:solidFill>
                <a:schemeClr val="dk1"/>
              </a:solidFill>
            </a:endParaRPr>
          </a:p>
          <a:p>
            <a:pPr marL="609585" lvl="0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γ: discount factor (typically between 0.9 and 0.99)</a:t>
            </a:r>
            <a:br>
              <a:rPr lang="en" sz="1467">
                <a:solidFill>
                  <a:schemeClr val="dk1"/>
                </a:solidFill>
              </a:rPr>
            </a:br>
            <a:endParaRPr sz="1467">
              <a:solidFill>
                <a:schemeClr val="dk1"/>
              </a:solidFill>
            </a:endParaRPr>
          </a:p>
          <a:p>
            <a:pPr marL="609585" lvl="0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π: policy (the agent’s behavior)</a:t>
            </a:r>
            <a:endParaRPr sz="1467">
              <a:solidFill>
                <a:schemeClr val="dk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467" y="1680199"/>
            <a:ext cx="4040733" cy="104953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21033" y="4509565"/>
            <a:ext cx="11360800" cy="143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1"/>
                </a:solidFill>
              </a:rPr>
              <a:t>Here, the agent:</a:t>
            </a:r>
            <a:endParaRPr sz="1467">
              <a:solidFill>
                <a:schemeClr val="dk1"/>
              </a:solidFill>
            </a:endParaRPr>
          </a:p>
          <a:p>
            <a:pPr marL="609585" lvl="0" indent="-39792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67" b="1">
                <a:solidFill>
                  <a:schemeClr val="dk1"/>
                </a:solidFill>
              </a:rPr>
              <a:t>Balances</a:t>
            </a:r>
            <a:r>
              <a:rPr lang="en" sz="1467">
                <a:solidFill>
                  <a:schemeClr val="dk1"/>
                </a:solidFill>
              </a:rPr>
              <a:t> the value of </a:t>
            </a:r>
            <a:r>
              <a:rPr lang="en" sz="1467" b="1">
                <a:solidFill>
                  <a:schemeClr val="dk1"/>
                </a:solidFill>
              </a:rPr>
              <a:t>immediate rewards</a:t>
            </a:r>
            <a:r>
              <a:rPr lang="en" sz="1467">
                <a:solidFill>
                  <a:schemeClr val="dk1"/>
                </a:solidFill>
              </a:rPr>
              <a:t> (like coins right now) and the </a:t>
            </a:r>
            <a:r>
              <a:rPr lang="en" sz="1467" b="1">
                <a:solidFill>
                  <a:schemeClr val="dk1"/>
                </a:solidFill>
              </a:rPr>
              <a:t>potential future rewards</a:t>
            </a:r>
            <a:r>
              <a:rPr lang="en" sz="1467">
                <a:solidFill>
                  <a:schemeClr val="dk1"/>
                </a:solidFill>
              </a:rPr>
              <a:t> (like surviving longer).</a:t>
            </a:r>
            <a:endParaRPr sz="1467">
              <a:solidFill>
                <a:schemeClr val="dk1"/>
              </a:solidFill>
            </a:endParaRPr>
          </a:p>
          <a:p>
            <a:pPr marL="609585" lvl="0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Prefers </a:t>
            </a:r>
            <a:r>
              <a:rPr lang="en" sz="1467" b="1">
                <a:solidFill>
                  <a:schemeClr val="dk1"/>
                </a:solidFill>
              </a:rPr>
              <a:t>long-term gains</a:t>
            </a:r>
            <a:r>
              <a:rPr lang="en" sz="1467">
                <a:solidFill>
                  <a:schemeClr val="dk1"/>
                </a:solidFill>
              </a:rPr>
              <a:t> even if it means skipping a risky immediate reward.</a:t>
            </a: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2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91;p17"/>
          <p:cNvGraphicFramePr/>
          <p:nvPr>
            <p:extLst>
              <p:ext uri="{D42A27DB-BD31-4B8C-83A1-F6EECF244321}">
                <p14:modId xmlns:p14="http://schemas.microsoft.com/office/powerpoint/2010/main" val="3925701147"/>
              </p:ext>
            </p:extLst>
          </p:nvPr>
        </p:nvGraphicFramePr>
        <p:xfrm>
          <a:off x="431817" y="981515"/>
          <a:ext cx="11328366" cy="48002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86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6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4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07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28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Step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B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State (St)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B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Action (At)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B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Reward (Rt+1)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B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Next State (St+1)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B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Notes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77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Center lane, no traffic nearby, speed = 1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Accelerate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Speed increases to 2, moved slightly forward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Start moving faster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82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Center lane, speed = 2, coin visible ahead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Move left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Now in left lane, closer to coin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Moving to align with coin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2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Left lane, coin 1 step ahead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Do nothing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+1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Collected coin, increased reward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Successful coin collection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2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Left lane, approaching slow car ahead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Move right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Center lane, avoided slow car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Avoiding collision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2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Center lane, moderate speed, distance = 100m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Do nothing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+5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Speed maintained, milestone reached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Reward for survival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82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Center lane, traffic denser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Decelerate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Speed decreases to 1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Safer in dense traffic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82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Center lane, fast car behind approaching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Move left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Back to left lane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Avoiding being hit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82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Left lane, no obstacles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Accelerate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Speed increases to 2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Moving forward safely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177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Left lane, obstacle appears suddenly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 Action (Agent delays)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-10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Collision, episode ends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Crashed into obstacle</a:t>
                      </a:r>
                      <a:endParaRPr sz="11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15600" y="85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Step-by-Step Simulation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290467" y="909159"/>
            <a:ext cx="11198800" cy="433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</a:rPr>
              <a:t>Concept:</a:t>
            </a:r>
            <a:endParaRPr sz="1467" b="1">
              <a:solidFill>
                <a:schemeClr val="dk1"/>
              </a:solidFill>
            </a:endParaRPr>
          </a:p>
          <a:p>
            <a:pPr marL="609585" lvl="0" indent="-39792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67" b="1">
                <a:solidFill>
                  <a:schemeClr val="dk1"/>
                </a:solidFill>
              </a:rPr>
              <a:t>Exploration:</a:t>
            </a:r>
            <a:r>
              <a:rPr lang="en" sz="1467">
                <a:solidFill>
                  <a:schemeClr val="dk1"/>
                </a:solidFill>
              </a:rPr>
              <a:t> Trying random actions to discover new strategies or better paths.</a:t>
            </a:r>
            <a:endParaRPr sz="1467">
              <a:solidFill>
                <a:schemeClr val="dk1"/>
              </a:solidFill>
            </a:endParaRPr>
          </a:p>
          <a:p>
            <a:pPr marL="609585" lvl="0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67" b="1">
                <a:solidFill>
                  <a:schemeClr val="dk1"/>
                </a:solidFill>
              </a:rPr>
              <a:t>Exploitation:</a:t>
            </a:r>
            <a:r>
              <a:rPr lang="en" sz="1467">
                <a:solidFill>
                  <a:schemeClr val="dk1"/>
                </a:solidFill>
              </a:rPr>
              <a:t> Using the best-known action according to the current learned policy.</a:t>
            </a:r>
            <a:endParaRPr sz="1467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</a:rPr>
              <a:t>Implementation:</a:t>
            </a:r>
            <a:r>
              <a:rPr lang="en" sz="1467">
                <a:solidFill>
                  <a:schemeClr val="dk1"/>
                </a:solidFill>
              </a:rPr>
              <a:t> </a:t>
            </a:r>
            <a:r>
              <a:rPr lang="en" sz="1467" b="1">
                <a:solidFill>
                  <a:schemeClr val="dk1"/>
                </a:solidFill>
              </a:rPr>
              <a:t>Use ε-greedy policy:</a:t>
            </a:r>
            <a:endParaRPr sz="1467" b="1">
              <a:solidFill>
                <a:schemeClr val="dk1"/>
              </a:solidFill>
            </a:endParaRPr>
          </a:p>
          <a:p>
            <a:pPr marL="609585" lvl="0" indent="-39792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With probability </a:t>
            </a:r>
            <a:r>
              <a:rPr lang="en" sz="1467" b="1">
                <a:solidFill>
                  <a:schemeClr val="dk1"/>
                </a:solidFill>
              </a:rPr>
              <a:t>ε</a:t>
            </a:r>
            <a:r>
              <a:rPr lang="en" sz="1467">
                <a:solidFill>
                  <a:schemeClr val="dk1"/>
                </a:solidFill>
              </a:rPr>
              <a:t>, take a </a:t>
            </a:r>
            <a:r>
              <a:rPr lang="en" sz="1467" b="1">
                <a:solidFill>
                  <a:schemeClr val="dk1"/>
                </a:solidFill>
              </a:rPr>
              <a:t>random action</a:t>
            </a:r>
            <a:r>
              <a:rPr lang="en" sz="1467">
                <a:solidFill>
                  <a:schemeClr val="dk1"/>
                </a:solidFill>
              </a:rPr>
              <a:t> (exploration).</a:t>
            </a:r>
            <a:br>
              <a:rPr lang="en" sz="1467">
                <a:solidFill>
                  <a:schemeClr val="dk1"/>
                </a:solidFill>
              </a:rPr>
            </a:br>
            <a:r>
              <a:rPr lang="en" sz="1467">
                <a:solidFill>
                  <a:schemeClr val="dk1"/>
                </a:solidFill>
              </a:rPr>
              <a:t>With probability </a:t>
            </a:r>
            <a:r>
              <a:rPr lang="en" sz="1467" b="1">
                <a:solidFill>
                  <a:schemeClr val="dk1"/>
                </a:solidFill>
              </a:rPr>
              <a:t>1 - ε</a:t>
            </a:r>
            <a:r>
              <a:rPr lang="en" sz="1467">
                <a:solidFill>
                  <a:schemeClr val="dk1"/>
                </a:solidFill>
              </a:rPr>
              <a:t>, take the </a:t>
            </a:r>
            <a:r>
              <a:rPr lang="en" sz="1467" b="1">
                <a:solidFill>
                  <a:schemeClr val="dk1"/>
                </a:solidFill>
              </a:rPr>
              <a:t>best-known action</a:t>
            </a:r>
            <a:r>
              <a:rPr lang="en" sz="1467">
                <a:solidFill>
                  <a:schemeClr val="dk1"/>
                </a:solidFill>
              </a:rPr>
              <a:t> (exploitation).</a:t>
            </a:r>
            <a:endParaRPr sz="1467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</a:rPr>
              <a:t>Typical Strategy:</a:t>
            </a:r>
            <a:endParaRPr sz="1467" b="1">
              <a:solidFill>
                <a:schemeClr val="dk1"/>
              </a:solidFill>
            </a:endParaRPr>
          </a:p>
          <a:p>
            <a:pPr marL="609585" lvl="0" indent="-39792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Start with </a:t>
            </a:r>
            <a:r>
              <a:rPr lang="en" sz="1467" b="1">
                <a:solidFill>
                  <a:schemeClr val="dk1"/>
                </a:solidFill>
              </a:rPr>
              <a:t>ε = 1.0</a:t>
            </a:r>
            <a:r>
              <a:rPr lang="en" sz="1467">
                <a:solidFill>
                  <a:schemeClr val="dk1"/>
                </a:solidFill>
              </a:rPr>
              <a:t> → Full exploration.</a:t>
            </a:r>
            <a:endParaRPr sz="1467">
              <a:solidFill>
                <a:schemeClr val="dk1"/>
              </a:solidFill>
            </a:endParaRPr>
          </a:p>
          <a:p>
            <a:pPr marL="609585" lvl="0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Gradually </a:t>
            </a:r>
            <a:r>
              <a:rPr lang="en" sz="1467" b="1">
                <a:solidFill>
                  <a:schemeClr val="dk1"/>
                </a:solidFill>
              </a:rPr>
              <a:t>decay ε</a:t>
            </a:r>
            <a:r>
              <a:rPr lang="en" sz="1467">
                <a:solidFill>
                  <a:schemeClr val="dk1"/>
                </a:solidFill>
              </a:rPr>
              <a:t> after each episode:</a:t>
            </a:r>
            <a:endParaRPr sz="1467">
              <a:solidFill>
                <a:schemeClr val="dk1"/>
              </a:solidFill>
            </a:endParaRPr>
          </a:p>
          <a:p>
            <a:pPr marL="121917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467">
                <a:solidFill>
                  <a:schemeClr val="dk1"/>
                </a:solidFill>
              </a:rPr>
              <a:t>Example: ε = ε × decay_rate, e.g., 0.995</a:t>
            </a:r>
            <a:endParaRPr sz="1467">
              <a:solidFill>
                <a:schemeClr val="dk1"/>
              </a:solidFill>
            </a:endParaRPr>
          </a:p>
          <a:p>
            <a:pPr marL="1219170" lvl="1" indent="-3979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467">
                <a:solidFill>
                  <a:schemeClr val="dk1"/>
                </a:solidFill>
              </a:rPr>
              <a:t>Final ε floor like 0.1 or 0.05 to keep occasional exploration alive.</a:t>
            </a:r>
            <a:endParaRPr sz="1467">
              <a:solidFill>
                <a:schemeClr val="dk1"/>
              </a:solidFill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415600" y="85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Exploration vs. Exploitation in RL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7F029A5-139F-0C70-E634-9CB652D00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53079AD3-CEE6-9DA2-CB18-F3DAA6F27DFD}"/>
              </a:ext>
            </a:extLst>
          </p:cNvPr>
          <p:cNvSpPr txBox="1"/>
          <p:nvPr/>
        </p:nvSpPr>
        <p:spPr>
          <a:xfrm>
            <a:off x="290467" y="787932"/>
            <a:ext cx="11198800" cy="516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r>
              <a:rPr lang="en-US" sz="1800" b="1">
                <a:solidFill>
                  <a:schemeClr val="dk1"/>
                </a:solidFill>
                <a:latin typeface="Aptos"/>
              </a:rPr>
              <a:t>The Model</a:t>
            </a:r>
          </a:p>
          <a:p>
            <a:pPr lvl="1">
              <a:lnSpc>
                <a:spcPct val="200000"/>
              </a:lnSpc>
            </a:pPr>
            <a:r>
              <a:rPr lang="en-US" sz="1400" b="1">
                <a:solidFill>
                  <a:schemeClr val="dk1"/>
                </a:solidFill>
                <a:latin typeface="Aptos"/>
              </a:rPr>
              <a:t>Input Layer:</a:t>
            </a:r>
            <a:endParaRPr lang="en-US" sz="1400">
              <a:solidFill>
                <a:schemeClr val="dk1"/>
              </a:solidFill>
            </a:endParaRPr>
          </a:p>
          <a:p>
            <a:pPr marL="628650" lvl="2" indent="-171450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ptos"/>
              </a:rPr>
              <a:t>Vectorized environment features (positions, speeds, coin locations) or a processed 2D visual snapshot of the road.</a:t>
            </a:r>
            <a:endParaRPr lang="en-US" sz="1400">
              <a:solidFill>
                <a:schemeClr val="dk1"/>
              </a:solidFill>
            </a:endParaRPr>
          </a:p>
          <a:p>
            <a:pPr lvl="1"/>
            <a:endParaRPr lang="en-US" sz="1400" b="1">
              <a:solidFill>
                <a:schemeClr val="dk1"/>
              </a:solidFill>
              <a:latin typeface="Aptos"/>
            </a:endParaRPr>
          </a:p>
          <a:p>
            <a:pPr lvl="1"/>
            <a:r>
              <a:rPr lang="en-US" sz="1400" b="1">
                <a:solidFill>
                  <a:schemeClr val="dk1"/>
                </a:solidFill>
                <a:latin typeface="Aptos"/>
              </a:rPr>
              <a:t>Hidden Layers:</a:t>
            </a:r>
            <a:endParaRPr lang="en-US" sz="1400">
              <a:solidFill>
                <a:schemeClr val="dk1"/>
              </a:solidFill>
              <a:latin typeface="Aptos"/>
            </a:endParaRPr>
          </a:p>
          <a:p>
            <a:pPr marL="628650" lvl="3" indent="-171450">
              <a:lnSpc>
                <a:spcPct val="150000"/>
              </a:lnSpc>
              <a:buChar char="•"/>
            </a:pPr>
            <a:r>
              <a:rPr lang="en-US" sz="1400">
                <a:solidFill>
                  <a:schemeClr val="dk1"/>
                </a:solidFill>
                <a:latin typeface="Aptos"/>
              </a:rPr>
              <a:t>Dense layer (64 neurons, ReLU activation)</a:t>
            </a:r>
            <a:endParaRPr lang="en-GB" sz="1400">
              <a:solidFill>
                <a:schemeClr val="dk1"/>
              </a:solidFill>
              <a:latin typeface="Aptos"/>
            </a:endParaRPr>
          </a:p>
          <a:p>
            <a:pPr marL="628650" lvl="3" indent="-171450">
              <a:lnSpc>
                <a:spcPct val="150000"/>
              </a:lnSpc>
              <a:buChar char="•"/>
            </a:pPr>
            <a:r>
              <a:rPr lang="en-US" sz="1400">
                <a:solidFill>
                  <a:schemeClr val="dk1"/>
                </a:solidFill>
                <a:latin typeface="Aptos"/>
              </a:rPr>
              <a:t>Dense layer (64 neurons, ReLU activation)</a:t>
            </a:r>
            <a:endParaRPr lang="en-GB" sz="1400">
              <a:solidFill>
                <a:schemeClr val="dk1"/>
              </a:solidFill>
              <a:latin typeface="Aptos"/>
            </a:endParaRPr>
          </a:p>
          <a:p>
            <a:pPr lvl="1"/>
            <a:endParaRPr lang="en-US" sz="1400" b="1">
              <a:solidFill>
                <a:schemeClr val="dk1"/>
              </a:solidFill>
              <a:latin typeface="Aptos"/>
            </a:endParaRPr>
          </a:p>
          <a:p>
            <a:pPr lvl="1"/>
            <a:r>
              <a:rPr lang="en-US" sz="1400" b="1">
                <a:solidFill>
                  <a:schemeClr val="dk1"/>
                </a:solidFill>
                <a:latin typeface="Aptos"/>
              </a:rPr>
              <a:t>Output Layer:</a:t>
            </a:r>
            <a:endParaRPr lang="en-US" sz="1400">
              <a:solidFill>
                <a:schemeClr val="dk1"/>
              </a:solidFill>
              <a:latin typeface="Aptos"/>
            </a:endParaRPr>
          </a:p>
          <a:p>
            <a:pPr marL="628650" lvl="3" indent="-171450">
              <a:lnSpc>
                <a:spcPct val="150000"/>
              </a:lnSpc>
              <a:buChar char="•"/>
            </a:pPr>
            <a:r>
              <a:rPr lang="en-US" sz="1400">
                <a:solidFill>
                  <a:schemeClr val="dk1"/>
                </a:solidFill>
                <a:latin typeface="Aptos"/>
              </a:rPr>
              <a:t>Linear layer with one neuron per action, outputting Q-values for each possible action.</a:t>
            </a:r>
          </a:p>
          <a:p>
            <a:pPr>
              <a:lnSpc>
                <a:spcPts val="1657"/>
              </a:lnSpc>
            </a:pPr>
            <a:endParaRPr lang="en-US" sz="1200" b="1">
              <a:latin typeface="Aptos"/>
            </a:endParaRPr>
          </a:p>
          <a:p>
            <a:pPr>
              <a:lnSpc>
                <a:spcPts val="1657"/>
              </a:lnSpc>
            </a:pPr>
            <a:endParaRPr lang="en-US" sz="1800" b="1">
              <a:solidFill>
                <a:schemeClr val="tx1"/>
              </a:solidFill>
              <a:latin typeface="Aptos"/>
            </a:endParaRPr>
          </a:p>
          <a:p>
            <a:pPr>
              <a:lnSpc>
                <a:spcPts val="1657"/>
              </a:lnSpc>
            </a:pPr>
            <a:r>
              <a:rPr lang="en-US" sz="1800" b="1">
                <a:solidFill>
                  <a:schemeClr val="tx1"/>
                </a:solidFill>
                <a:latin typeface="Aptos"/>
              </a:rPr>
              <a:t>Why We Chose This Model</a:t>
            </a:r>
            <a:endParaRPr lang="en-GB" sz="1800">
              <a:solidFill>
                <a:schemeClr val="tx1"/>
              </a:solidFill>
              <a:latin typeface="Aptos"/>
            </a:endParaRPr>
          </a:p>
          <a:p>
            <a:pPr marL="628650" lvl="1" indent="-171450">
              <a:lnSpc>
                <a:spcPct val="200000"/>
              </a:lnSpc>
              <a:buFont typeface="Courier New,monospace"/>
              <a:buChar char="•"/>
            </a:pPr>
            <a:r>
              <a:rPr lang="en-US" sz="1400">
                <a:solidFill>
                  <a:schemeClr val="tx1"/>
                </a:solidFill>
                <a:latin typeface="Aptos"/>
              </a:rPr>
              <a:t>A Deep Q-Network (DQN) effectively handles high-dimensional input spaces where simple tabular Q-learning would fail.</a:t>
            </a:r>
            <a:r>
              <a:rPr lang="en-GB" sz="1400">
                <a:solidFill>
                  <a:schemeClr val="tx1"/>
                </a:solidFill>
                <a:latin typeface="Aptos"/>
              </a:rPr>
              <a:t> </a:t>
            </a:r>
            <a:endParaRPr lang="en-US" sz="1400">
              <a:solidFill>
                <a:schemeClr val="tx1"/>
              </a:solidFill>
              <a:latin typeface="Aptos"/>
            </a:endParaRPr>
          </a:p>
          <a:p>
            <a:pPr marL="628650" lvl="1" indent="-171450">
              <a:lnSpc>
                <a:spcPct val="150000"/>
              </a:lnSpc>
              <a:buFont typeface="Courier New,monospace"/>
              <a:buChar char="•"/>
            </a:pPr>
            <a:r>
              <a:rPr lang="en-US" sz="1400">
                <a:solidFill>
                  <a:schemeClr val="tx1"/>
                </a:solidFill>
                <a:latin typeface="Aptos"/>
              </a:rPr>
              <a:t>Fully connected layers are sufficient for structured state inputs, while CNN layers allow processing raw pixel data efficiently.</a:t>
            </a:r>
            <a:r>
              <a:rPr lang="en-GB" sz="1400">
                <a:solidFill>
                  <a:schemeClr val="tx1"/>
                </a:solidFill>
                <a:latin typeface="Aptos"/>
              </a:rPr>
              <a:t> </a:t>
            </a:r>
            <a:endParaRPr lang="en-US" sz="1400">
              <a:solidFill>
                <a:schemeClr val="tx1"/>
              </a:solidFill>
              <a:latin typeface="Aptos"/>
            </a:endParaRPr>
          </a:p>
          <a:p>
            <a:pPr marL="628650" lvl="1" indent="-171450">
              <a:lnSpc>
                <a:spcPct val="150000"/>
              </a:lnSpc>
              <a:buFont typeface="Courier New,monospace"/>
              <a:buChar char="•"/>
            </a:pPr>
            <a:r>
              <a:rPr lang="en-US" sz="1400">
                <a:solidFill>
                  <a:schemeClr val="tx1"/>
                </a:solidFill>
                <a:latin typeface="Aptos"/>
              </a:rPr>
              <a:t>ReLU activations are chosen for faster convergence and to avoid vanishing gradients.</a:t>
            </a:r>
            <a:r>
              <a:rPr lang="en-GB" sz="1400">
                <a:solidFill>
                  <a:schemeClr val="tx1"/>
                </a:solidFill>
                <a:latin typeface="Aptos"/>
              </a:rPr>
              <a:t> </a:t>
            </a:r>
            <a:endParaRPr lang="en-US" sz="1400">
              <a:solidFill>
                <a:schemeClr val="tx1"/>
              </a:solidFill>
              <a:latin typeface="Aptos"/>
            </a:endParaRPr>
          </a:p>
          <a:p>
            <a:pPr marL="628650" lvl="1" indent="-171450">
              <a:lnSpc>
                <a:spcPct val="150000"/>
              </a:lnSpc>
              <a:buFont typeface="Courier New,monospace"/>
              <a:buChar char="•"/>
            </a:pPr>
            <a:r>
              <a:rPr lang="en-US" sz="1400">
                <a:solidFill>
                  <a:schemeClr val="tx1"/>
                </a:solidFill>
                <a:latin typeface="Aptos"/>
              </a:rPr>
              <a:t>A linear output layer aligns with the Q-learning objective of estimating real-valued action-value functions.</a:t>
            </a:r>
          </a:p>
        </p:txBody>
      </p:sp>
      <p:sp>
        <p:nvSpPr>
          <p:cNvPr id="98" name="Google Shape;98;p18">
            <a:extLst>
              <a:ext uri="{FF2B5EF4-FFF2-40B4-BE49-F238E27FC236}">
                <a16:creationId xmlns:a16="http://schemas.microsoft.com/office/drawing/2014/main" id="{3D3E9542-9B77-4692-DE02-DD140F3D3D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85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/>
              <a:t>Neural Network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56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5147967" y="602542"/>
            <a:ext cx="6840800" cy="4567600"/>
          </a:xfrm>
          <a:prstGeom prst="roundRect">
            <a:avLst>
              <a:gd name="adj" fmla="val 16667"/>
            </a:avLst>
          </a:prstGeom>
          <a:solidFill>
            <a:schemeClr val="bg1">
              <a:lumMod val="90000"/>
            </a:schemeClr>
          </a:solidFill>
          <a:ln w="9525" cap="flat" cmpd="sng">
            <a:solidFill>
              <a:srgbClr val="F3F3F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4" name="Google Shape;104;p19"/>
          <p:cNvSpPr txBox="1"/>
          <p:nvPr/>
        </p:nvSpPr>
        <p:spPr>
          <a:xfrm>
            <a:off x="112384" y="2014642"/>
            <a:ext cx="2278800" cy="595200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" sz="1300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Initialize Environment &amp;</a:t>
            </a:r>
            <a:endParaRPr lang="en-US" sz="1300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Q-Network</a:t>
            </a:r>
            <a:endParaRPr sz="1300" b="1">
              <a:solidFill>
                <a:srgbClr val="404041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2851922" y="2014642"/>
            <a:ext cx="1749744" cy="595200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Start Episode (Reset Game)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220251" y="2014642"/>
            <a:ext cx="2278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Observe the State (St)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305900" y="1013042"/>
            <a:ext cx="2278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ε-Greedy Action Selection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8996884" y="1173776"/>
            <a:ext cx="2278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Execute the Selected Action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9709851" y="2014642"/>
            <a:ext cx="2278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Receive the States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(Rt+1, St+1)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9709867" y="2955060"/>
            <a:ext cx="2278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Store the Transition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(St, At, Rt+1, St+1)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8996884" y="3828576"/>
            <a:ext cx="2278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Sample Minibatch from the Stored Values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6305884" y="3828576"/>
            <a:ext cx="2278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Train Q-Network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5220251" y="2955060"/>
            <a:ext cx="2278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Decay </a:t>
            </a:r>
            <a:r>
              <a:rPr lang="en" sz="1333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ε</a:t>
            </a: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" name="Google Shape;114;p19"/>
          <p:cNvCxnSpPr>
            <a:cxnSpLocks/>
          </p:cNvCxnSpPr>
          <p:nvPr/>
        </p:nvCxnSpPr>
        <p:spPr>
          <a:xfrm rot="10800000">
            <a:off x="1251784" y="2609842"/>
            <a:ext cx="3907200" cy="1613200"/>
          </a:xfrm>
          <a:prstGeom prst="bentConnector2">
            <a:avLst/>
          </a:prstGeom>
          <a:noFill/>
          <a:ln w="952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415600" y="85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Flowchart of the RL Process</a:t>
            </a:r>
            <a:endParaRPr sz="2400"/>
          </a:p>
        </p:txBody>
      </p:sp>
      <p:sp>
        <p:nvSpPr>
          <p:cNvPr id="116" name="Google Shape;116;p19"/>
          <p:cNvSpPr txBox="1"/>
          <p:nvPr/>
        </p:nvSpPr>
        <p:spPr>
          <a:xfrm>
            <a:off x="2111851" y="3789976"/>
            <a:ext cx="2278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Episode Done</a:t>
            </a:r>
            <a:endParaRPr sz="1333" b="1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" name="Google Shape;117;p19"/>
          <p:cNvCxnSpPr>
            <a:cxnSpLocks/>
          </p:cNvCxnSpPr>
          <p:nvPr/>
        </p:nvCxnSpPr>
        <p:spPr>
          <a:xfrm flipV="1">
            <a:off x="2391151" y="2308294"/>
            <a:ext cx="468667" cy="3948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9"/>
          <p:cNvCxnSpPr/>
          <p:nvPr/>
        </p:nvCxnSpPr>
        <p:spPr>
          <a:xfrm>
            <a:off x="4610986" y="2310242"/>
            <a:ext cx="837847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9"/>
          <p:cNvSpPr txBox="1"/>
          <p:nvPr/>
        </p:nvSpPr>
        <p:spPr>
          <a:xfrm>
            <a:off x="8993917" y="4719976"/>
            <a:ext cx="2278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Game in Progress</a:t>
            </a:r>
            <a:endParaRPr sz="1333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807067" y="4527842"/>
            <a:ext cx="2835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Example scenarios:</a:t>
            </a:r>
            <a:endParaRPr sz="1333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3894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91E"/>
              </a:buClr>
              <a:buSzPts val="1000"/>
              <a:buFont typeface="Roboto"/>
              <a:buAutoNum type="arabicPeriod"/>
            </a:pPr>
            <a:r>
              <a:rPr lang="en" sz="1333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Collision with another car</a:t>
            </a:r>
            <a:endParaRPr sz="1333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3894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91E"/>
              </a:buClr>
              <a:buSzPts val="1000"/>
              <a:buFont typeface="Roboto"/>
              <a:buAutoNum type="arabicPeriod"/>
            </a:pPr>
            <a:r>
              <a:rPr lang="en" sz="1333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Going out of bounds</a:t>
            </a:r>
            <a:endParaRPr sz="1333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lvl="0" indent="-3894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291E"/>
              </a:buClr>
              <a:buSzPts val="1000"/>
              <a:buFont typeface="Roboto"/>
              <a:buAutoNum type="arabicPeriod"/>
            </a:pPr>
            <a:r>
              <a:rPr lang="en" sz="1333">
                <a:solidFill>
                  <a:srgbClr val="404041"/>
                </a:solidFill>
                <a:latin typeface="Roboto"/>
                <a:ea typeface="Roboto"/>
                <a:cs typeface="Roboto"/>
                <a:sym typeface="Roboto"/>
              </a:rPr>
              <a:t>Max. distance reached</a:t>
            </a:r>
            <a:endParaRPr sz="1333">
              <a:solidFill>
                <a:srgbClr val="4040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703" y="1828646"/>
            <a:ext cx="1779535" cy="17795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A85310-5800-DF4B-ABFF-71ABC55E16CC}"/>
              </a:ext>
            </a:extLst>
          </p:cNvPr>
          <p:cNvSpPr txBox="1"/>
          <p:nvPr/>
        </p:nvSpPr>
        <p:spPr>
          <a:xfrm>
            <a:off x="1607127" y="5588240"/>
            <a:ext cx="8973414" cy="773545"/>
          </a:xfrm>
          <a:prstGeom prst="roundRect">
            <a:avLst/>
          </a:prstGeom>
          <a:solidFill>
            <a:srgbClr val="005B6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584"/>
              </a:lnSpc>
            </a:pPr>
            <a:endParaRPr lang="en-US" sz="1200" b="1">
              <a:solidFill>
                <a:srgbClr val="FFFFFF"/>
              </a:solidFill>
              <a:latin typeface="Aptos"/>
            </a:endParaRPr>
          </a:p>
          <a:p>
            <a:pPr>
              <a:lnSpc>
                <a:spcPts val="1584"/>
              </a:lnSpc>
            </a:pPr>
            <a:r>
              <a:rPr lang="en-US" sz="1200" b="1">
                <a:solidFill>
                  <a:srgbClr val="FFFFFF"/>
                </a:solidFill>
                <a:latin typeface="Aptos"/>
              </a:rPr>
              <a:t>Termination Criteria:</a:t>
            </a:r>
            <a:r>
              <a:rPr lang="en-US" sz="1200">
                <a:solidFill>
                  <a:srgbClr val="FFFFFF"/>
                </a:solidFill>
                <a:latin typeface="Aptos"/>
              </a:rPr>
              <a:t>​ Training can stop once the agent consistently achieves a high average distance without frequent collisions.​</a:t>
            </a:r>
            <a:endParaRPr lang="en-US">
              <a:solidFill>
                <a:srgbClr val="FFFFFF"/>
              </a:solidFill>
            </a:endParaRPr>
          </a:p>
          <a:p>
            <a:pPr>
              <a:lnSpc>
                <a:spcPts val="1584"/>
              </a:lnSpc>
            </a:pPr>
            <a:endParaRPr lang="en-US" sz="1200">
              <a:solidFill>
                <a:srgbClr val="FFFFFF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94107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BFB4296-88BC-FD74-AAFA-346A9C87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855F0477-1716-9CCA-9AEE-1DA693FB9517}"/>
              </a:ext>
            </a:extLst>
          </p:cNvPr>
          <p:cNvSpPr txBox="1"/>
          <p:nvPr/>
        </p:nvSpPr>
        <p:spPr>
          <a:xfrm>
            <a:off x="290467" y="909159"/>
            <a:ext cx="11198800" cy="417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dk1"/>
                </a:solidFill>
                <a:latin typeface="Aptos"/>
              </a:rPr>
              <a:t>Evaluation Metrics</a:t>
            </a:r>
            <a:endParaRPr lang="en-US" sz="1800">
              <a:solidFill>
                <a:schemeClr val="dk1"/>
              </a:solidFill>
              <a:latin typeface="Aptos"/>
            </a:endParaRPr>
          </a:p>
          <a:p>
            <a:pPr marL="285750" lvl="1" indent="-285750">
              <a:lnSpc>
                <a:spcPct val="150000"/>
              </a:lnSpc>
              <a:buChar char="•"/>
            </a:pPr>
            <a:r>
              <a:rPr lang="en-US" sz="1400">
                <a:solidFill>
                  <a:schemeClr val="dk1"/>
                </a:solidFill>
                <a:latin typeface="Aptos"/>
              </a:rPr>
              <a:t>Average Distance Traveled per Episode</a:t>
            </a:r>
          </a:p>
          <a:p>
            <a:pPr marL="285750" lvl="1" indent="-285750">
              <a:lnSpc>
                <a:spcPct val="150000"/>
              </a:lnSpc>
              <a:buChar char="•"/>
            </a:pPr>
            <a:r>
              <a:rPr lang="en-US" sz="1400">
                <a:solidFill>
                  <a:schemeClr val="dk1"/>
                </a:solidFill>
                <a:latin typeface="Aptos"/>
              </a:rPr>
              <a:t>Total Coins Collected per Episode</a:t>
            </a:r>
          </a:p>
          <a:p>
            <a:pPr marL="285750" lvl="1" indent="-285750">
              <a:lnSpc>
                <a:spcPct val="150000"/>
              </a:lnSpc>
              <a:buChar char="•"/>
            </a:pPr>
            <a:r>
              <a:rPr lang="en-US" sz="1400">
                <a:solidFill>
                  <a:schemeClr val="dk1"/>
                </a:solidFill>
                <a:latin typeface="Aptos"/>
              </a:rPr>
              <a:t>Number of Collisions (lower is better)</a:t>
            </a:r>
          </a:p>
          <a:p>
            <a:pPr marL="285750" lvl="1" indent="-285750">
              <a:lnSpc>
                <a:spcPct val="150000"/>
              </a:lnSpc>
              <a:buChar char="•"/>
            </a:pPr>
            <a:r>
              <a:rPr lang="en-US" sz="1400">
                <a:solidFill>
                  <a:schemeClr val="dk1"/>
                </a:solidFill>
                <a:latin typeface="Aptos"/>
              </a:rPr>
              <a:t>Average Cumulative Reward</a:t>
            </a:r>
          </a:p>
          <a:p>
            <a:pPr marL="285750" lvl="1" indent="-285750">
              <a:lnSpc>
                <a:spcPct val="150000"/>
              </a:lnSpc>
              <a:buChar char="•"/>
            </a:pPr>
            <a:r>
              <a:rPr lang="en-US" sz="1400">
                <a:solidFill>
                  <a:schemeClr val="dk1"/>
                </a:solidFill>
                <a:latin typeface="Aptos"/>
              </a:rPr>
              <a:t>Stability of Q-values over training epochs</a:t>
            </a:r>
          </a:p>
          <a:p>
            <a:pPr lvl="1">
              <a:lnSpc>
                <a:spcPct val="150000"/>
              </a:lnSpc>
            </a:pPr>
            <a:endParaRPr lang="en-US" sz="1200">
              <a:solidFill>
                <a:schemeClr val="dk1"/>
              </a:solidFill>
              <a:latin typeface="Aptos"/>
            </a:endParaRPr>
          </a:p>
          <a:p>
            <a:pPr>
              <a:lnSpc>
                <a:spcPct val="150000"/>
              </a:lnSpc>
            </a:pPr>
            <a:r>
              <a:rPr lang="en-US" sz="1800" b="1">
                <a:solidFill>
                  <a:schemeClr val="dk1"/>
                </a:solidFill>
                <a:latin typeface="Aptos"/>
              </a:rPr>
              <a:t>Policy Improvement</a:t>
            </a:r>
            <a:endParaRPr lang="en-US" sz="1800">
              <a:solidFill>
                <a:schemeClr val="dk1"/>
              </a:solidFill>
              <a:latin typeface="Aptos"/>
            </a:endParaRPr>
          </a:p>
          <a:p>
            <a:pPr marL="2857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400">
                <a:solidFill>
                  <a:schemeClr val="dk1"/>
                </a:solidFill>
                <a:latin typeface="Aptos"/>
              </a:rPr>
              <a:t>Regularly evaluate performance and retrain if agent behavior stagnates.</a:t>
            </a:r>
          </a:p>
          <a:p>
            <a:pPr marL="2857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sz="1400">
                <a:solidFill>
                  <a:schemeClr val="dk1"/>
                </a:solidFill>
                <a:latin typeface="Aptos"/>
              </a:rPr>
              <a:t>Optionally, use a target network updated at fixed intervals to stabilize learning.</a:t>
            </a:r>
          </a:p>
          <a:p>
            <a:pPr lvl="1">
              <a:lnSpc>
                <a:spcPct val="150000"/>
              </a:lnSpc>
            </a:pPr>
            <a:endParaRPr lang="en-US" sz="1200">
              <a:solidFill>
                <a:schemeClr val="dk1"/>
              </a:solidFill>
              <a:latin typeface="Aptos"/>
            </a:endParaRPr>
          </a:p>
          <a:p>
            <a:pPr marL="285750" indent="-285750">
              <a:lnSpc>
                <a:spcPct val="150000"/>
              </a:lnSpc>
              <a:buChar char="•"/>
            </a:pPr>
            <a:endParaRPr lang="en-US" sz="1200">
              <a:solidFill>
                <a:schemeClr val="dk1"/>
              </a:solidFill>
              <a:latin typeface="Aptos"/>
            </a:endParaRPr>
          </a:p>
        </p:txBody>
      </p:sp>
      <p:sp>
        <p:nvSpPr>
          <p:cNvPr id="98" name="Google Shape;98;p18">
            <a:extLst>
              <a:ext uri="{FF2B5EF4-FFF2-40B4-BE49-F238E27FC236}">
                <a16:creationId xmlns:a16="http://schemas.microsoft.com/office/drawing/2014/main" id="{6A7BAA21-67C8-95F3-06BA-A379AAD5B9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85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/>
              <a:t>Evaluation and Improvement</a:t>
            </a:r>
          </a:p>
        </p:txBody>
      </p:sp>
    </p:spTree>
    <p:extLst>
      <p:ext uri="{BB962C8B-B14F-4D97-AF65-F5344CB8AC3E}">
        <p14:creationId xmlns:p14="http://schemas.microsoft.com/office/powerpoint/2010/main" val="2411173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>
          <a:extLst>
            <a:ext uri="{FF2B5EF4-FFF2-40B4-BE49-F238E27FC236}">
              <a16:creationId xmlns:a16="http://schemas.microsoft.com/office/drawing/2014/main" id="{AA210F2E-838E-8A5A-FB91-5AEA373D5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>
            <a:extLst>
              <a:ext uri="{FF2B5EF4-FFF2-40B4-BE49-F238E27FC236}">
                <a16:creationId xmlns:a16="http://schemas.microsoft.com/office/drawing/2014/main" id="{5D3CE242-8711-8F63-AAD0-82DE4320F1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4567" y="1281917"/>
            <a:ext cx="9144000" cy="2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650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1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>
          <a:extLst>
            <a:ext uri="{FF2B5EF4-FFF2-40B4-BE49-F238E27FC236}">
              <a16:creationId xmlns:a16="http://schemas.microsoft.com/office/drawing/2014/main" id="{83896CE8-BDF0-068F-289E-A3A4B152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>
            <a:extLst>
              <a:ext uri="{FF2B5EF4-FFF2-40B4-BE49-F238E27FC236}">
                <a16:creationId xmlns:a16="http://schemas.microsoft.com/office/drawing/2014/main" id="{B824E685-684E-BAD8-2AC7-CAE3448B71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8900" y="1719362"/>
            <a:ext cx="10389168" cy="257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650"/>
              <a:t>Datasets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9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2E6DCF-0269-1C7A-4336-4C1DDF3034A7}"/>
              </a:ext>
            </a:extLst>
          </p:cNvPr>
          <p:cNvSpPr txBox="1">
            <a:spLocks/>
          </p:cNvSpPr>
          <p:nvPr/>
        </p:nvSpPr>
        <p:spPr>
          <a:xfrm>
            <a:off x="380999" y="1798730"/>
            <a:ext cx="7314447" cy="414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None/>
              <a:defRPr sz="2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COCO (Common Objects in Context)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train2017 – 118,287 images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Contains entities belonging to 80 different classes (person, chair, car, etc.)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1028700" lvl="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EB9F2-92BC-12BB-0EB4-DB015458A2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ED7E56-C9B1-8A30-7D15-7083652B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08" y="4186760"/>
            <a:ext cx="8492384" cy="214742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D7413E0C-99C9-77E6-8880-06E328458F2D}"/>
              </a:ext>
            </a:extLst>
          </p:cNvPr>
          <p:cNvSpPr txBox="1">
            <a:spLocks/>
          </p:cNvSpPr>
          <p:nvPr/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Image Generation Dataset – COCO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6318BE-E24A-2EF3-F217-68D8017C8E2B}"/>
              </a:ext>
            </a:extLst>
          </p:cNvPr>
          <p:cNvSpPr txBox="1"/>
          <p:nvPr/>
        </p:nvSpPr>
        <p:spPr>
          <a:xfrm>
            <a:off x="1849808" y="4191756"/>
            <a:ext cx="8492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Sample images from COCO train2017</a:t>
            </a:r>
          </a:p>
        </p:txBody>
      </p:sp>
    </p:spTree>
    <p:extLst>
      <p:ext uri="{BB962C8B-B14F-4D97-AF65-F5344CB8AC3E}">
        <p14:creationId xmlns:p14="http://schemas.microsoft.com/office/powerpoint/2010/main" val="239629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>
          <a:extLst>
            <a:ext uri="{FF2B5EF4-FFF2-40B4-BE49-F238E27FC236}">
              <a16:creationId xmlns:a16="http://schemas.microsoft.com/office/drawing/2014/main" id="{3D429DE8-9F29-6EFC-CEEF-770869C45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>
            <a:extLst>
              <a:ext uri="{FF2B5EF4-FFF2-40B4-BE49-F238E27FC236}">
                <a16:creationId xmlns:a16="http://schemas.microsoft.com/office/drawing/2014/main" id="{6CC7944A-F75A-0A5A-CBD9-6CCE20A963B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8900" y="1719362"/>
            <a:ext cx="10389168" cy="257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650"/>
              <a:t>Image Generation Using GAN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1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3349866-AE2F-B00A-F213-0D2CA6B55735}"/>
              </a:ext>
            </a:extLst>
          </p:cNvPr>
          <p:cNvCxnSpPr>
            <a:cxnSpLocks/>
          </p:cNvCxnSpPr>
          <p:nvPr/>
        </p:nvCxnSpPr>
        <p:spPr>
          <a:xfrm>
            <a:off x="9374378" y="3995746"/>
            <a:ext cx="0" cy="1529665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E7E675-3648-9925-2179-099F8E34583B}"/>
              </a:ext>
            </a:extLst>
          </p:cNvPr>
          <p:cNvSpPr txBox="1"/>
          <p:nvPr/>
        </p:nvSpPr>
        <p:spPr>
          <a:xfrm>
            <a:off x="1739516" y="1808776"/>
            <a:ext cx="25619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/>
              <a:t>Preprocessing: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Resize to 64x64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Convert to PyTorch tensor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Normalize values [-1,1]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3EB41-27C0-D62F-1FE9-6A6FC1772C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E6965-EAB2-1B6A-61B0-68611DA53961}"/>
              </a:ext>
            </a:extLst>
          </p:cNvPr>
          <p:cNvSpPr/>
          <p:nvPr/>
        </p:nvSpPr>
        <p:spPr>
          <a:xfrm>
            <a:off x="381000" y="1771570"/>
            <a:ext cx="1358516" cy="11371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COCO Dataset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DCBE82F-B4FE-2485-815F-CFAC53D23200}"/>
              </a:ext>
            </a:extLst>
          </p:cNvPr>
          <p:cNvSpPr/>
          <p:nvPr/>
        </p:nvSpPr>
        <p:spPr>
          <a:xfrm>
            <a:off x="1842212" y="2199038"/>
            <a:ext cx="2459224" cy="282222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FDB1DA-1DC8-F709-E680-CFABA4A37B47}"/>
              </a:ext>
            </a:extLst>
          </p:cNvPr>
          <p:cNvSpPr/>
          <p:nvPr/>
        </p:nvSpPr>
        <p:spPr>
          <a:xfrm>
            <a:off x="4404132" y="1771569"/>
            <a:ext cx="1358516" cy="11371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Real Image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FD61FB-E692-03EB-0A17-8676CCB1AD6C}"/>
              </a:ext>
            </a:extLst>
          </p:cNvPr>
          <p:cNvSpPr/>
          <p:nvPr/>
        </p:nvSpPr>
        <p:spPr>
          <a:xfrm>
            <a:off x="8480042" y="2859392"/>
            <a:ext cx="1744680" cy="113715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Discriminator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443078-9ACC-C782-A60D-575CE4AD2F3D}"/>
              </a:ext>
            </a:extLst>
          </p:cNvPr>
          <p:cNvSpPr/>
          <p:nvPr/>
        </p:nvSpPr>
        <p:spPr>
          <a:xfrm>
            <a:off x="2754354" y="3605314"/>
            <a:ext cx="1744680" cy="113715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Generator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968D1F-CAF8-792F-A8C6-1BF5399795B3}"/>
              </a:ext>
            </a:extLst>
          </p:cNvPr>
          <p:cNvSpPr/>
          <p:nvPr/>
        </p:nvSpPr>
        <p:spPr>
          <a:xfrm>
            <a:off x="5503752" y="3646905"/>
            <a:ext cx="1358516" cy="11371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Fake Image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5797D1-211D-2D68-004E-921EC031190F}"/>
              </a:ext>
            </a:extLst>
          </p:cNvPr>
          <p:cNvSpPr/>
          <p:nvPr/>
        </p:nvSpPr>
        <p:spPr>
          <a:xfrm>
            <a:off x="381000" y="3605313"/>
            <a:ext cx="1358516" cy="113715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b="1">
                <a:cs typeface="Arial"/>
              </a:rPr>
              <a:t>Random Noise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464E981-0F14-7667-2E89-CDB408B3C5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35" b="23078"/>
          <a:stretch/>
        </p:blipFill>
        <p:spPr>
          <a:xfrm>
            <a:off x="3266784" y="4823953"/>
            <a:ext cx="719819" cy="496581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4CD0BC63-1487-4AE9-A9FD-D5558ACA7812}"/>
              </a:ext>
            </a:extLst>
          </p:cNvPr>
          <p:cNvSpPr/>
          <p:nvPr/>
        </p:nvSpPr>
        <p:spPr>
          <a:xfrm>
            <a:off x="1836048" y="4027592"/>
            <a:ext cx="821774" cy="282222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3F77E8-C019-CF7A-94CC-9047AE97E2C0}"/>
              </a:ext>
            </a:extLst>
          </p:cNvPr>
          <p:cNvSpPr txBox="1"/>
          <p:nvPr/>
        </p:nvSpPr>
        <p:spPr>
          <a:xfrm>
            <a:off x="2367179" y="4884467"/>
            <a:ext cx="899605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/>
              <a:t>(100,1,1)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0920E6-4E5B-0673-FAAA-C3A923EBE8FD}"/>
              </a:ext>
            </a:extLst>
          </p:cNvPr>
          <p:cNvSpPr txBox="1"/>
          <p:nvPr/>
        </p:nvSpPr>
        <p:spPr>
          <a:xfrm>
            <a:off x="3939695" y="4884467"/>
            <a:ext cx="899606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/>
              <a:t>(3,64,64)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47D23A0-98A1-5EDF-CBFA-040A6C11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35" b="23078"/>
          <a:stretch/>
        </p:blipFill>
        <p:spPr>
          <a:xfrm rot="5400000">
            <a:off x="10586704" y="3175507"/>
            <a:ext cx="719819" cy="49658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DF1B17D-22CF-275E-EE03-1650E6ED6FF0}"/>
              </a:ext>
            </a:extLst>
          </p:cNvPr>
          <p:cNvSpPr txBox="1"/>
          <p:nvPr/>
        </p:nvSpPr>
        <p:spPr>
          <a:xfrm>
            <a:off x="10506297" y="2688336"/>
            <a:ext cx="899605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/>
              <a:t>(3,64,64)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C04BB6-8883-5D1A-E272-D3A676D4ADC7}"/>
              </a:ext>
            </a:extLst>
          </p:cNvPr>
          <p:cNvSpPr txBox="1"/>
          <p:nvPr/>
        </p:nvSpPr>
        <p:spPr>
          <a:xfrm>
            <a:off x="10317985" y="3652040"/>
            <a:ext cx="1398139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sym typeface="Wingdings" panose="05000000000000000000" pitchFamily="2" charset="2"/>
              </a:rPr>
              <a:t>[0,1] probability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2A76FD-44CF-C23C-35DF-C96A3C0BD79F}"/>
              </a:ext>
            </a:extLst>
          </p:cNvPr>
          <p:cNvSpPr txBox="1"/>
          <p:nvPr/>
        </p:nvSpPr>
        <p:spPr>
          <a:xfrm>
            <a:off x="9858683" y="4175928"/>
            <a:ext cx="2194832" cy="698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5 convolutional layers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Output layer: Sigmoid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B8BF2A7E-6738-AEF3-99E1-E83F7F38D2C9}"/>
              </a:ext>
            </a:extLst>
          </p:cNvPr>
          <p:cNvSpPr/>
          <p:nvPr/>
        </p:nvSpPr>
        <p:spPr>
          <a:xfrm>
            <a:off x="4619404" y="4050889"/>
            <a:ext cx="821774" cy="282222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69DE794-0813-F5CB-21FC-DA577C2F4475}"/>
              </a:ext>
            </a:extLst>
          </p:cNvPr>
          <p:cNvSpPr/>
          <p:nvPr/>
        </p:nvSpPr>
        <p:spPr>
          <a:xfrm rot="1361493">
            <a:off x="5749949" y="2684426"/>
            <a:ext cx="2701850" cy="282222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4C3AC16-5A7C-A38F-85A7-D08AD127EE95}"/>
              </a:ext>
            </a:extLst>
          </p:cNvPr>
          <p:cNvSpPr/>
          <p:nvPr/>
        </p:nvSpPr>
        <p:spPr>
          <a:xfrm rot="20238507" flipV="1">
            <a:off x="6919327" y="3775033"/>
            <a:ext cx="1549039" cy="282222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F4E6B5-0684-097F-967D-2FA37493F399}"/>
              </a:ext>
            </a:extLst>
          </p:cNvPr>
          <p:cNvSpPr txBox="1"/>
          <p:nvPr/>
        </p:nvSpPr>
        <p:spPr>
          <a:xfrm>
            <a:off x="2469381" y="5405268"/>
            <a:ext cx="2194832" cy="698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5 convolutional layers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Output layer: Tanh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E6C0F97-9B97-B159-4B11-456374CE01F9}"/>
              </a:ext>
            </a:extLst>
          </p:cNvPr>
          <p:cNvSpPr/>
          <p:nvPr/>
        </p:nvSpPr>
        <p:spPr>
          <a:xfrm>
            <a:off x="8438195" y="1181983"/>
            <a:ext cx="1823054" cy="80963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>
                <a:cs typeface="Arial"/>
              </a:rPr>
              <a:t>Discriminator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B4ABC9F-5F10-5F2B-0311-9CC09CE44434}"/>
              </a:ext>
            </a:extLst>
          </p:cNvPr>
          <p:cNvSpPr/>
          <p:nvPr/>
        </p:nvSpPr>
        <p:spPr>
          <a:xfrm>
            <a:off x="8462851" y="5552108"/>
            <a:ext cx="1823054" cy="80963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>
                <a:cs typeface="Arial"/>
              </a:rPr>
              <a:t>Generator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B2FD126-82DF-5181-7DBC-8EB4A1625772}"/>
              </a:ext>
            </a:extLst>
          </p:cNvPr>
          <p:cNvCxnSpPr>
            <a:cxnSpLocks/>
          </p:cNvCxnSpPr>
          <p:nvPr/>
        </p:nvCxnSpPr>
        <p:spPr>
          <a:xfrm flipV="1">
            <a:off x="9349722" y="2044641"/>
            <a:ext cx="0" cy="720479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F1559AF-9AAE-1ABA-00DA-6DBAB6B947A8}"/>
              </a:ext>
            </a:extLst>
          </p:cNvPr>
          <p:cNvSpPr txBox="1"/>
          <p:nvPr/>
        </p:nvSpPr>
        <p:spPr>
          <a:xfrm>
            <a:off x="7360612" y="2163905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B050"/>
                </a:solidFill>
              </a:rPr>
              <a:t>Backpropagation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B050"/>
                </a:solidFill>
              </a:rPr>
              <a:t>Update weights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BEC6EA6-AD6C-0CB3-88AD-47F11EF14BB4}"/>
              </a:ext>
            </a:extLst>
          </p:cNvPr>
          <p:cNvCxnSpPr/>
          <p:nvPr/>
        </p:nvCxnSpPr>
        <p:spPr>
          <a:xfrm>
            <a:off x="8892006" y="2094851"/>
            <a:ext cx="0" cy="5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2300DF5-2BCA-357E-A7CF-37553D9A9ED4}"/>
              </a:ext>
            </a:extLst>
          </p:cNvPr>
          <p:cNvSpPr txBox="1"/>
          <p:nvPr/>
        </p:nvSpPr>
        <p:spPr>
          <a:xfrm>
            <a:off x="6171544" y="5981398"/>
            <a:ext cx="150714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B050"/>
                </a:solidFill>
              </a:rPr>
              <a:t>Backpropagation</a:t>
            </a:r>
            <a:endParaRPr lang="en-US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B050"/>
                </a:solidFill>
              </a:rPr>
              <a:t>Update weights</a:t>
            </a:r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5F92B50-AC1F-4688-91D7-3900C0A71114}"/>
              </a:ext>
            </a:extLst>
          </p:cNvPr>
          <p:cNvCxnSpPr>
            <a:cxnSpLocks/>
          </p:cNvCxnSpPr>
          <p:nvPr/>
        </p:nvCxnSpPr>
        <p:spPr>
          <a:xfrm flipH="1">
            <a:off x="5212080" y="5981398"/>
            <a:ext cx="318958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C6BF8A48-2E3D-B8FE-D084-86F86C2A1BD5}"/>
              </a:ext>
            </a:extLst>
          </p:cNvPr>
          <p:cNvSpPr txBox="1">
            <a:spLocks/>
          </p:cNvSpPr>
          <p:nvPr/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Methodology &amp;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9893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09445-92AF-C071-9128-47BF1309A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93F00E-4868-A3A8-2C39-18566A4455DD}"/>
              </a:ext>
            </a:extLst>
          </p:cNvPr>
          <p:cNvSpPr/>
          <p:nvPr/>
        </p:nvSpPr>
        <p:spPr>
          <a:xfrm>
            <a:off x="381001" y="1586160"/>
            <a:ext cx="4693702" cy="3327564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2"/>
                </a:solidFill>
              </a:rPr>
              <a:t>Optimizer: </a:t>
            </a:r>
            <a:r>
              <a:rPr lang="en-US" sz="1800" b="1">
                <a:solidFill>
                  <a:schemeClr val="bg2"/>
                </a:solidFill>
              </a:rPr>
              <a:t>Adam</a:t>
            </a:r>
            <a:endParaRPr lang="en-US" sz="180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2"/>
                </a:solidFill>
              </a:rPr>
              <a:t>Learning rate: </a:t>
            </a:r>
            <a:r>
              <a:rPr lang="en-US" sz="1800" b="1">
                <a:solidFill>
                  <a:schemeClr val="bg2"/>
                </a:solidFill>
              </a:rPr>
              <a:t>0.0002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2"/>
                </a:solidFill>
              </a:rPr>
              <a:t>Loss function: </a:t>
            </a:r>
            <a:r>
              <a:rPr lang="en-US" sz="1800" b="1">
                <a:solidFill>
                  <a:schemeClr val="bg2"/>
                </a:solidFill>
              </a:rPr>
              <a:t>Binary Cross-Entropy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2"/>
                </a:solidFill>
              </a:rPr>
              <a:t>Training images: </a:t>
            </a:r>
            <a:r>
              <a:rPr lang="en-US" sz="1800" b="1">
                <a:solidFill>
                  <a:schemeClr val="bg2"/>
                </a:solidFill>
              </a:rPr>
              <a:t>100,000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2"/>
                </a:solidFill>
              </a:rPr>
              <a:t>Epochs: </a:t>
            </a:r>
            <a:r>
              <a:rPr lang="en-US" sz="1800" b="1">
                <a:solidFill>
                  <a:schemeClr val="bg2"/>
                </a:solidFill>
              </a:rPr>
              <a:t>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2"/>
                </a:solidFill>
              </a:rPr>
              <a:t>Image size: </a:t>
            </a:r>
            <a:r>
              <a:rPr lang="en-US" sz="1800" b="1">
                <a:solidFill>
                  <a:schemeClr val="bg2"/>
                </a:solidFill>
              </a:rPr>
              <a:t>64x64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B24EB38-98D5-8B9D-9716-BACE5AE84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47280"/>
              </p:ext>
            </p:extLst>
          </p:nvPr>
        </p:nvGraphicFramePr>
        <p:xfrm>
          <a:off x="5567882" y="679840"/>
          <a:ext cx="6455120" cy="2633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293">
                  <a:extLst>
                    <a:ext uri="{9D8B030D-6E8A-4147-A177-3AD203B41FA5}">
                      <a16:colId xmlns:a16="http://schemas.microsoft.com/office/drawing/2014/main" val="986571582"/>
                    </a:ext>
                  </a:extLst>
                </a:gridCol>
                <a:gridCol w="841972">
                  <a:extLst>
                    <a:ext uri="{9D8B030D-6E8A-4147-A177-3AD203B41FA5}">
                      <a16:colId xmlns:a16="http://schemas.microsoft.com/office/drawing/2014/main" val="2221949870"/>
                    </a:ext>
                  </a:extLst>
                </a:gridCol>
                <a:gridCol w="1140737">
                  <a:extLst>
                    <a:ext uri="{9D8B030D-6E8A-4147-A177-3AD203B41FA5}">
                      <a16:colId xmlns:a16="http://schemas.microsoft.com/office/drawing/2014/main" val="106546908"/>
                    </a:ext>
                  </a:extLst>
                </a:gridCol>
                <a:gridCol w="3576118">
                  <a:extLst>
                    <a:ext uri="{9D8B030D-6E8A-4147-A177-3AD203B41FA5}">
                      <a16:colId xmlns:a16="http://schemas.microsoft.com/office/drawing/2014/main" val="1090127010"/>
                    </a:ext>
                  </a:extLst>
                </a:gridCol>
              </a:tblGrid>
              <a:tr h="6652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Training Images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Epochs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Resolution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Final Iteration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118242"/>
                  </a:ext>
                </a:extLst>
              </a:tr>
              <a:tr h="656233">
                <a:tc>
                  <a:txBody>
                    <a:bodyPr/>
                    <a:lstStyle/>
                    <a:p>
                      <a:r>
                        <a:rPr lang="en-US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64x64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35182"/>
                  </a:ext>
                </a:extLst>
              </a:tr>
              <a:tr h="656233">
                <a:tc>
                  <a:txBody>
                    <a:bodyPr/>
                    <a:lstStyle/>
                    <a:p>
                      <a:r>
                        <a:rPr lang="en-US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64x64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11383"/>
                  </a:ext>
                </a:extLst>
              </a:tr>
              <a:tr h="656233">
                <a:tc>
                  <a:txBody>
                    <a:bodyPr/>
                    <a:lstStyle/>
                    <a:p>
                      <a:r>
                        <a:rPr lang="en-US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256x256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966913"/>
                  </a:ext>
                </a:extLst>
              </a:tr>
            </a:tbl>
          </a:graphicData>
        </a:graphic>
      </p:graphicFrame>
      <p:pic>
        <p:nvPicPr>
          <p:cNvPr id="13" name="Picture 12" descr="A close up of a blurry image&#10;&#10;AI-generated content may be incorrect.">
            <a:extLst>
              <a:ext uri="{FF2B5EF4-FFF2-40B4-BE49-F238E27FC236}">
                <a16:creationId xmlns:a16="http://schemas.microsoft.com/office/drawing/2014/main" id="{10EB3E2D-A873-F789-EC76-BA307A62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295" y="1332538"/>
            <a:ext cx="3021416" cy="6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2B48B1-ED94-3B43-1362-40B809D1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296" y="2696610"/>
            <a:ext cx="3021417" cy="594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04FE9-09DF-17EE-EB72-AA1E164F30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295" y="2059855"/>
            <a:ext cx="3021417" cy="557738"/>
          </a:xfrm>
          <a:prstGeom prst="rect">
            <a:avLst/>
          </a:prstGeom>
          <a:noFill/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F2203DFE-6842-D3CC-C0C2-E49195BC655B}"/>
              </a:ext>
            </a:extLst>
          </p:cNvPr>
          <p:cNvSpPr txBox="1"/>
          <p:nvPr/>
        </p:nvSpPr>
        <p:spPr>
          <a:xfrm>
            <a:off x="5304753" y="5647440"/>
            <a:ext cx="6718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5"/>
              </a:rPr>
              <a:t>5 images over 20 epochs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D1F1EF-25E9-9A1D-6BCA-BD11FA76A09C}"/>
              </a:ext>
            </a:extLst>
          </p:cNvPr>
          <p:cNvSpPr txBox="1"/>
          <p:nvPr/>
        </p:nvSpPr>
        <p:spPr>
          <a:xfrm>
            <a:off x="5567882" y="3288745"/>
            <a:ext cx="6455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Alternative tests with worse performance</a:t>
            </a:r>
          </a:p>
        </p:txBody>
      </p:sp>
      <p:pic>
        <p:nvPicPr>
          <p:cNvPr id="19" name="Picture 18" descr="A blurry image of a person holding a guitar&#10;&#10;AI-generated content may be incorrect.">
            <a:extLst>
              <a:ext uri="{FF2B5EF4-FFF2-40B4-BE49-F238E27FC236}">
                <a16:creationId xmlns:a16="http://schemas.microsoft.com/office/drawing/2014/main" id="{8D1F0E8E-7C5A-28AF-90B3-36E37042F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4753" y="4202067"/>
            <a:ext cx="6718248" cy="140472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2BE3D35E-F1DC-AC35-E591-4D5B5153F0A3}"/>
              </a:ext>
            </a:extLst>
          </p:cNvPr>
          <p:cNvSpPr txBox="1">
            <a:spLocks/>
          </p:cNvSpPr>
          <p:nvPr/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Training &amp; Results</a:t>
            </a:r>
          </a:p>
        </p:txBody>
      </p:sp>
    </p:spTree>
    <p:extLst>
      <p:ext uri="{BB962C8B-B14F-4D97-AF65-F5344CB8AC3E}">
        <p14:creationId xmlns:p14="http://schemas.microsoft.com/office/powerpoint/2010/main" val="409551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>
          <a:extLst>
            <a:ext uri="{FF2B5EF4-FFF2-40B4-BE49-F238E27FC236}">
              <a16:creationId xmlns:a16="http://schemas.microsoft.com/office/drawing/2014/main" id="{DAF01258-8014-2DE2-BC68-01CB94CFD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>
            <a:extLst>
              <a:ext uri="{FF2B5EF4-FFF2-40B4-BE49-F238E27FC236}">
                <a16:creationId xmlns:a16="http://schemas.microsoft.com/office/drawing/2014/main" id="{EBA8B300-B9FA-615E-3DDB-378D75E4B8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10086" y="2365125"/>
            <a:ext cx="9769236" cy="127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650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64611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517C5-C5EC-F0AF-37BB-A880AD06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E09D2-B217-DD15-1A75-586911E16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80A9C-9306-F4C9-17F9-5FBF7E2168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2000" y="456500"/>
            <a:ext cx="11430000" cy="331788"/>
          </a:xfrm>
        </p:spPr>
        <p:txBody>
          <a:bodyPr/>
          <a:lstStyle/>
          <a:p>
            <a:r>
              <a:rPr lang="en-US" sz="2400">
                <a:solidFill>
                  <a:schemeClr val="bg2">
                    <a:lumMod val="76000"/>
                  </a:schemeClr>
                </a:solidFill>
              </a:rPr>
              <a:t> Detect objects in 5 collected images using YOLOv5s.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9416F4-F126-405C-2E24-D03F0FEAE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823390"/>
              </p:ext>
            </p:extLst>
          </p:nvPr>
        </p:nvGraphicFramePr>
        <p:xfrm>
          <a:off x="6182376" y="2081736"/>
          <a:ext cx="5708542" cy="1903850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2854271">
                  <a:extLst>
                    <a:ext uri="{9D8B030D-6E8A-4147-A177-3AD203B41FA5}">
                      <a16:colId xmlns:a16="http://schemas.microsoft.com/office/drawing/2014/main" val="2043636945"/>
                    </a:ext>
                  </a:extLst>
                </a:gridCol>
                <a:gridCol w="2854271">
                  <a:extLst>
                    <a:ext uri="{9D8B030D-6E8A-4147-A177-3AD203B41FA5}">
                      <a16:colId xmlns:a16="http://schemas.microsoft.com/office/drawing/2014/main" val="3054828271"/>
                    </a:ext>
                  </a:extLst>
                </a:gridCol>
              </a:tblGrid>
              <a:tr h="38077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002B7E"/>
                          </a:solidFill>
                          <a:effectLst/>
                        </a:rPr>
                        <a:t>Methodology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002B7E"/>
                          </a:solidFill>
                          <a:effectLst/>
                        </a:rPr>
                        <a:t>Model Architecture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692459"/>
                  </a:ext>
                </a:extLst>
              </a:tr>
              <a:tr h="38077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161819"/>
                          </a:solidFill>
                          <a:effectLst/>
                        </a:rPr>
                        <a:t>Upload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161819"/>
                          </a:solidFill>
                          <a:effectLst/>
                        </a:rPr>
                        <a:t>CSP Net Backbone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191682"/>
                  </a:ext>
                </a:extLst>
              </a:tr>
              <a:tr h="38077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161819"/>
                          </a:solidFill>
                          <a:effectLst/>
                        </a:rPr>
                        <a:t>Run YOLOv5s inference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161819"/>
                          </a:solidFill>
                          <a:effectLst/>
                        </a:rPr>
                        <a:t>PANet/FPN Neck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951618"/>
                  </a:ext>
                </a:extLst>
              </a:tr>
              <a:tr h="38077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161819"/>
                          </a:solidFill>
                          <a:effectLst/>
                        </a:rPr>
                        <a:t>Filter by confidence &gt;0.25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161819"/>
                          </a:solidFill>
                          <a:effectLst/>
                        </a:rPr>
                        <a:t>YOLO Detection Head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26948"/>
                  </a:ext>
                </a:extLst>
              </a:tr>
              <a:tr h="38077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161819"/>
                          </a:solidFill>
                          <a:effectLst/>
                        </a:rPr>
                        <a:t>Apply NMS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161819"/>
                          </a:solidFill>
                          <a:effectLst/>
                        </a:rPr>
                        <a:t>Bounding Box + Class 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35227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7C28D8-B8C3-BDCC-6866-1BBD404A2897}"/>
              </a:ext>
            </a:extLst>
          </p:cNvPr>
          <p:cNvSpPr txBox="1"/>
          <p:nvPr/>
        </p:nvSpPr>
        <p:spPr>
          <a:xfrm>
            <a:off x="302400" y="968400"/>
            <a:ext cx="5719200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🔹 </a:t>
            </a:r>
            <a:r>
              <a:rPr lang="en-US" sz="1600" b="1">
                <a:solidFill>
                  <a:schemeClr val="bg1">
                    <a:lumMod val="10000"/>
                  </a:schemeClr>
                </a:solidFill>
              </a:rPr>
              <a:t>Methodology:</a:t>
            </a:r>
          </a:p>
          <a:p>
            <a:endParaRPr lang="en-US" sz="1600" b="1">
              <a:solidFill>
                <a:schemeClr val="bg1">
                  <a:lumMod val="10000"/>
                </a:schemeClr>
              </a:solidFill>
            </a:endParaRPr>
          </a:p>
          <a:p>
            <a:pPr marL="283210" indent="-283210">
              <a:buFont typeface="Arial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Uploaded </a:t>
            </a:r>
            <a:r>
              <a:rPr lang="en-US" sz="1600" b="1">
                <a:solidFill>
                  <a:schemeClr val="bg1">
                    <a:lumMod val="10000"/>
                  </a:schemeClr>
                </a:solidFill>
              </a:rPr>
              <a:t>5 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custom images (Dog, Bird, Car Showroom, Street Car, Lemur)</a:t>
            </a:r>
          </a:p>
          <a:p>
            <a:pPr marL="283210" indent="-283210">
              <a:buFont typeface="Arial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Used </a:t>
            </a:r>
            <a:r>
              <a:rPr lang="en-US" sz="1600" b="1">
                <a:solidFill>
                  <a:schemeClr val="bg1">
                    <a:lumMod val="10000"/>
                  </a:schemeClr>
                </a:solidFill>
              </a:rPr>
              <a:t>YOLOv5s pre-trained model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 for direct inference</a:t>
            </a:r>
          </a:p>
          <a:p>
            <a:pPr marL="283210" indent="-283210">
              <a:buFont typeface="Arial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Set </a:t>
            </a:r>
            <a:r>
              <a:rPr lang="en-US" sz="1600" b="1">
                <a:solidFill>
                  <a:schemeClr val="bg1">
                    <a:lumMod val="10000"/>
                  </a:schemeClr>
                </a:solidFill>
              </a:rPr>
              <a:t>confidence threshold at 0.25 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to filter weak predictions</a:t>
            </a:r>
          </a:p>
          <a:p>
            <a:pPr marL="283210" indent="-283210">
              <a:buFont typeface="Arial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Applied Non-Maximum Suppression (NMS) to remove duplicate boxes</a:t>
            </a:r>
          </a:p>
          <a:p>
            <a:pPr marL="283210" indent="-283210">
              <a:buFont typeface="Arial"/>
              <a:buChar char="•"/>
            </a:pP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Visualized outputs with bounding boxes and class labels</a:t>
            </a:r>
            <a:endParaRPr lang="en-US" sz="3200">
              <a:solidFill>
                <a:schemeClr val="bg1">
                  <a:lumMod val="10000"/>
                </a:schemeClr>
              </a:solidFill>
            </a:endParaRPr>
          </a:p>
          <a:p>
            <a:pPr marL="283210" indent="-283210"/>
            <a:endParaRPr lang="en-US">
              <a:solidFill>
                <a:schemeClr val="bg1">
                  <a:lumMod val="10000"/>
                </a:schemeClr>
              </a:solidFill>
            </a:endParaRPr>
          </a:p>
          <a:p>
            <a:pPr marL="283210" indent="-283210"/>
            <a:endParaRPr lang="en-US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🔹 </a:t>
            </a:r>
            <a:r>
              <a:rPr lang="en-US" sz="1600" b="1">
                <a:solidFill>
                  <a:schemeClr val="bg1">
                    <a:lumMod val="10000"/>
                  </a:schemeClr>
                </a:solidFill>
              </a:rPr>
              <a:t>Model Architecture (YOLOv5s):</a:t>
            </a:r>
          </a:p>
          <a:p>
            <a:endParaRPr lang="en-US" sz="1600" b="1">
              <a:solidFill>
                <a:schemeClr val="bg1">
                  <a:lumMod val="10000"/>
                </a:schemeClr>
              </a:solidFill>
            </a:endParaRPr>
          </a:p>
          <a:p>
            <a:pPr marL="283210" indent="-283210">
              <a:buFont typeface="Arial"/>
              <a:buChar char="•"/>
            </a:pPr>
            <a:r>
              <a:rPr lang="en-US" sz="1600" b="1">
                <a:solidFill>
                  <a:schemeClr val="bg1">
                    <a:lumMod val="10000"/>
                  </a:schemeClr>
                </a:solidFill>
              </a:rPr>
              <a:t>Backbone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: </a:t>
            </a:r>
            <a:r>
              <a:rPr lang="en-US" sz="1600" err="1">
                <a:solidFill>
                  <a:schemeClr val="bg1">
                    <a:lumMod val="10000"/>
                  </a:schemeClr>
                </a:solidFill>
              </a:rPr>
              <a:t>CSPNet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 (feature extraction)</a:t>
            </a:r>
          </a:p>
          <a:p>
            <a:pPr marL="283210" indent="-283210">
              <a:buFont typeface="Arial"/>
              <a:buChar char="•"/>
            </a:pPr>
            <a:r>
              <a:rPr lang="en-US" sz="1600" b="1">
                <a:solidFill>
                  <a:schemeClr val="bg1">
                    <a:lumMod val="10000"/>
                  </a:schemeClr>
                </a:solidFill>
              </a:rPr>
              <a:t>Neck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: PANet/FPN (multi-scale feature fusion)</a:t>
            </a:r>
          </a:p>
          <a:p>
            <a:pPr marL="283210" indent="-283210">
              <a:buFont typeface="Arial"/>
              <a:buChar char="•"/>
            </a:pPr>
            <a:r>
              <a:rPr lang="en-US" sz="1600" b="1">
                <a:solidFill>
                  <a:schemeClr val="bg1">
                    <a:lumMod val="10000"/>
                  </a:schemeClr>
                </a:solidFill>
              </a:rPr>
              <a:t>Head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: YOLO Detection Head (bounding box + class prediction)</a:t>
            </a:r>
          </a:p>
          <a:p>
            <a:pPr marL="283210" indent="-283210">
              <a:buFont typeface="Arial"/>
              <a:buChar char="•"/>
            </a:pPr>
            <a:r>
              <a:rPr lang="en-US" sz="1600" b="1">
                <a:solidFill>
                  <a:schemeClr val="bg1">
                    <a:lumMod val="10000"/>
                  </a:schemeClr>
                </a:solidFill>
              </a:rPr>
              <a:t>Output</a:t>
            </a:r>
            <a:r>
              <a:rPr lang="en-US" sz="1600">
                <a:solidFill>
                  <a:schemeClr val="bg1">
                    <a:lumMod val="10000"/>
                  </a:schemeClr>
                </a:solidFill>
              </a:rPr>
              <a:t>: Bounding boxes + class labels + confidence scores</a:t>
            </a:r>
          </a:p>
          <a:p>
            <a:pPr marL="228600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0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657F65F920074CBABA1C521A2782F2" ma:contentTypeVersion="3" ma:contentTypeDescription="Create a new document." ma:contentTypeScope="" ma:versionID="9ea30723211c816780bb1ad3a8383d09">
  <xsd:schema xmlns:xsd="http://www.w3.org/2001/XMLSchema" xmlns:xs="http://www.w3.org/2001/XMLSchema" xmlns:p="http://schemas.microsoft.com/office/2006/metadata/properties" xmlns:ns2="d7fbb20b-c451-4b61-9704-818d19bfc7cb" targetNamespace="http://schemas.microsoft.com/office/2006/metadata/properties" ma:root="true" ma:fieldsID="4ca3c0614a84cff3c2dc79d6ed98f53c" ns2:_="">
    <xsd:import namespace="d7fbb20b-c451-4b61-9704-818d19bfc7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fbb20b-c451-4b61-9704-818d19bfc7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111CEF-F807-42C0-8783-8C57CB221A9A}">
  <ds:schemaRefs>
    <ds:schemaRef ds:uri="d7fbb20b-c451-4b61-9704-818d19bfc7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10B5EC7-A1CB-434E-8859-9CC6C20330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6119E9-D9EC-402F-9A53-015CEC936DB9}">
  <ds:schemaRefs>
    <ds:schemaRef ds:uri="d7fbb20b-c451-4b61-9704-818d19bfc7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24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Office Theme</vt:lpstr>
      <vt:lpstr>MAT008_Robinson_PPT_template_20160817_1e</vt:lpstr>
      <vt:lpstr>MAT008_Robinson_PPT_template_20160817_1e</vt:lpstr>
      <vt:lpstr>Image-Based Deep Learning &amp; Reinforcement Learning Strategy Design </vt:lpstr>
      <vt:lpstr>Agenda:</vt:lpstr>
      <vt:lpstr>Datasets</vt:lpstr>
      <vt:lpstr>PowerPoint Presentation</vt:lpstr>
      <vt:lpstr>Image Generation Using GAN</vt:lpstr>
      <vt:lpstr>PowerPoint Presentation</vt:lpstr>
      <vt:lpstr>PowerPoint Presentation</vt:lpstr>
      <vt:lpstr>Object Detection</vt:lpstr>
      <vt:lpstr> Detect objects in 5 collected images using YOLOv5s.</vt:lpstr>
      <vt:lpstr>Detection Results</vt:lpstr>
      <vt:lpstr>Image Captioning</vt:lpstr>
      <vt:lpstr>Libraries</vt:lpstr>
      <vt:lpstr>Text Processing</vt:lpstr>
      <vt:lpstr>Encoder-Decoder Paradigm </vt:lpstr>
      <vt:lpstr>PowerPoint Presentation</vt:lpstr>
      <vt:lpstr>PowerPoint Presentation</vt:lpstr>
      <vt:lpstr>PowerPoint Presentation</vt:lpstr>
      <vt:lpstr>Reinforcement Learning Strategy Design</vt:lpstr>
      <vt:lpstr>PowerPoint Presentation</vt:lpstr>
      <vt:lpstr>The Game: 2D Street Racer</vt:lpstr>
      <vt:lpstr>States, Actions and Rewards</vt:lpstr>
      <vt:lpstr>Performance Measure</vt:lpstr>
      <vt:lpstr>Step-by-Step Simulation</vt:lpstr>
      <vt:lpstr>Exploration vs. Exploitation in RL</vt:lpstr>
      <vt:lpstr>Neural Network Structure</vt:lpstr>
      <vt:lpstr>Flowchart of the RL Process</vt:lpstr>
      <vt:lpstr>Evaluation and Improvement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2025-04-28T16:04:11Z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0x01010074657F65F920074CBABA1C521A2782F2</vt:lpwstr>
  </property>
</Properties>
</file>